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342" r:id="rId4"/>
    <p:sldId id="343" r:id="rId5"/>
    <p:sldId id="344" r:id="rId6"/>
    <p:sldId id="345" r:id="rId7"/>
    <p:sldId id="346" r:id="rId8"/>
    <p:sldId id="349" r:id="rId9"/>
    <p:sldId id="273" r:id="rId10"/>
    <p:sldId id="274" r:id="rId11"/>
    <p:sldId id="314" r:id="rId12"/>
    <p:sldId id="315" r:id="rId13"/>
    <p:sldId id="275" r:id="rId14"/>
    <p:sldId id="352" r:id="rId15"/>
    <p:sldId id="353" r:id="rId16"/>
    <p:sldId id="281" r:id="rId17"/>
    <p:sldId id="279" r:id="rId18"/>
    <p:sldId id="313" r:id="rId19"/>
    <p:sldId id="278" r:id="rId20"/>
    <p:sldId id="277" r:id="rId21"/>
    <p:sldId id="280" r:id="rId22"/>
    <p:sldId id="282" r:id="rId23"/>
    <p:sldId id="288" r:id="rId24"/>
    <p:sldId id="289" r:id="rId25"/>
    <p:sldId id="290" r:id="rId26"/>
    <p:sldId id="291" r:id="rId27"/>
    <p:sldId id="292" r:id="rId28"/>
    <p:sldId id="293" r:id="rId29"/>
    <p:sldId id="283" r:id="rId30"/>
    <p:sldId id="294" r:id="rId31"/>
    <p:sldId id="295" r:id="rId32"/>
    <p:sldId id="284" r:id="rId33"/>
    <p:sldId id="285" r:id="rId34"/>
    <p:sldId id="286" r:id="rId35"/>
    <p:sldId id="287" r:id="rId36"/>
    <p:sldId id="296" r:id="rId37"/>
    <p:sldId id="297" r:id="rId38"/>
    <p:sldId id="308" r:id="rId39"/>
    <p:sldId id="305" r:id="rId40"/>
    <p:sldId id="298" r:id="rId41"/>
    <p:sldId id="299" r:id="rId42"/>
    <p:sldId id="316" r:id="rId43"/>
    <p:sldId id="317" r:id="rId44"/>
    <p:sldId id="318" r:id="rId45"/>
    <p:sldId id="319" r:id="rId46"/>
    <p:sldId id="320" r:id="rId47"/>
    <p:sldId id="321" r:id="rId48"/>
    <p:sldId id="354" r:id="rId49"/>
    <p:sldId id="355" r:id="rId50"/>
    <p:sldId id="356" r:id="rId51"/>
    <p:sldId id="357" r:id="rId52"/>
    <p:sldId id="358" r:id="rId53"/>
    <p:sldId id="359" r:id="rId54"/>
    <p:sldId id="360" r:id="rId55"/>
    <p:sldId id="361" r:id="rId56"/>
    <p:sldId id="362" r:id="rId57"/>
    <p:sldId id="378" r:id="rId58"/>
    <p:sldId id="311" r:id="rId5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400"/>
    <a:srgbClr val="26579E"/>
    <a:srgbClr val="193966"/>
    <a:srgbClr val="234E8D"/>
    <a:srgbClr val="2466C6"/>
    <a:srgbClr val="0D1D33"/>
    <a:srgbClr val="3A2F3F"/>
    <a:srgbClr val="4F3453"/>
    <a:srgbClr val="793C1C"/>
    <a:srgbClr val="A14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0" autoAdjust="0"/>
    <p:restoredTop sz="92419" autoAdjust="0"/>
  </p:normalViewPr>
  <p:slideViewPr>
    <p:cSldViewPr>
      <p:cViewPr>
        <p:scale>
          <a:sx n="72" d="100"/>
          <a:sy n="72" d="100"/>
        </p:scale>
        <p:origin x="-82" y="-12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41396B5E-0057-4BF4-83E1-5C26C77C31A6}" type="datetimeFigureOut">
              <a:rPr lang="en-US" smtClean="0"/>
              <a:t>3/31/2017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768"/>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427F1D7F-CF4A-459F-B3F8-DDBAC945B5A3}" type="slidenum">
              <a:rPr lang="en-US" smtClean="0"/>
              <a:t>‹#›</a:t>
            </a:fld>
            <a:endParaRPr lang="en-US"/>
          </a:p>
        </p:txBody>
      </p:sp>
    </p:spTree>
    <p:extLst>
      <p:ext uri="{BB962C8B-B14F-4D97-AF65-F5344CB8AC3E}">
        <p14:creationId xmlns:p14="http://schemas.microsoft.com/office/powerpoint/2010/main" val="10862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pPr/>
              <a:t>6</a:t>
            </a:fld>
            <a:endParaRPr lang="en-US"/>
          </a:p>
        </p:txBody>
      </p:sp>
    </p:spTree>
    <p:extLst>
      <p:ext uri="{BB962C8B-B14F-4D97-AF65-F5344CB8AC3E}">
        <p14:creationId xmlns:p14="http://schemas.microsoft.com/office/powerpoint/2010/main" val="378434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pPr/>
              <a:t>7</a:t>
            </a:fld>
            <a:endParaRPr lang="en-US"/>
          </a:p>
        </p:txBody>
      </p:sp>
    </p:spTree>
    <p:extLst>
      <p:ext uri="{BB962C8B-B14F-4D97-AF65-F5344CB8AC3E}">
        <p14:creationId xmlns:p14="http://schemas.microsoft.com/office/powerpoint/2010/main" val="25372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13</a:t>
            </a:fld>
            <a:endParaRPr lang="en-US"/>
          </a:p>
        </p:txBody>
      </p:sp>
    </p:spTree>
    <p:extLst>
      <p:ext uri="{BB962C8B-B14F-4D97-AF65-F5344CB8AC3E}">
        <p14:creationId xmlns:p14="http://schemas.microsoft.com/office/powerpoint/2010/main" val="31956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www.facebook.com/CliftonLarsonAllen" TargetMode="External"/><Relationship Id="rId7" Type="http://schemas.openxmlformats.org/officeDocument/2006/relationships/image" Target="../media/image10.emf"/><Relationship Id="rId2" Type="http://schemas.openxmlformats.org/officeDocument/2006/relationships/hyperlink" Target="http://www.twitter.com/CLA_CPAs" TargetMode="External"/><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hyperlink" Target="http://www.linkedin.com/company/cliftonlarsonallen" TargetMode="External"/><Relationship Id="rId9"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Rectangle 22"/>
          <p:cNvSpPr/>
          <p:nvPr userDrawn="1"/>
        </p:nvSpPr>
        <p:spPr>
          <a:xfrm>
            <a:off x="0" y="0"/>
            <a:ext cx="9144000" cy="6477000"/>
          </a:xfrm>
          <a:prstGeom prst="rect">
            <a:avLst/>
          </a:prstGeom>
          <a:gradFill flip="none" rotWithShape="1">
            <a:gsLst>
              <a:gs pos="0">
                <a:srgbClr val="0D1D33"/>
              </a:gs>
              <a:gs pos="89000">
                <a:srgbClr val="193966"/>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3"/>
          <p:cNvSpPr>
            <a:spLocks noGrp="1" noChangeArrowheads="1"/>
          </p:cNvSpPr>
          <p:nvPr>
            <p:ph type="ctrTitle" hasCustomPrompt="1"/>
          </p:nvPr>
        </p:nvSpPr>
        <p:spPr>
          <a:xfrm>
            <a:off x="1828800" y="1295400"/>
            <a:ext cx="5791200" cy="1676400"/>
          </a:xfrm>
          <a:noFill/>
        </p:spPr>
        <p:txBody>
          <a:bodyPr anchor="b" anchorCtr="0"/>
          <a:lstStyle>
            <a:lvl1pPr algn="l">
              <a:defRPr sz="3400">
                <a:solidFill>
                  <a:schemeClr val="bg1"/>
                </a:solidFill>
              </a:defRPr>
            </a:lvl1pPr>
          </a:lstStyle>
          <a:p>
            <a:r>
              <a:rPr lang="en-US" dirty="0" smtClean="0"/>
              <a:t>Click To Edit Master Title Style</a:t>
            </a:r>
            <a:endParaRPr lang="en-US" dirty="0"/>
          </a:p>
        </p:txBody>
      </p:sp>
      <p:sp>
        <p:nvSpPr>
          <p:cNvPr id="17" name="Rectangle 4"/>
          <p:cNvSpPr>
            <a:spLocks noGrp="1" noChangeArrowheads="1"/>
          </p:cNvSpPr>
          <p:nvPr>
            <p:ph type="subTitle" idx="1" hasCustomPrompt="1"/>
          </p:nvPr>
        </p:nvSpPr>
        <p:spPr>
          <a:xfrm>
            <a:off x="1828800" y="3048000"/>
            <a:ext cx="5791200" cy="609600"/>
          </a:xfrm>
          <a:noFill/>
        </p:spPr>
        <p:txBody>
          <a:bodyPr/>
          <a:lstStyle>
            <a:lvl1pPr marL="0" indent="0" algn="l">
              <a:buFontTx/>
              <a:buNone/>
              <a:defRPr sz="2200">
                <a:solidFill>
                  <a:srgbClr val="A49400"/>
                </a:solidFill>
              </a:defRPr>
            </a:lvl1pPr>
          </a:lstStyle>
          <a:p>
            <a:r>
              <a:rPr lang="en-US" dirty="0" smtClean="0"/>
              <a:t>Click To Edit Master Subtitle Style</a:t>
            </a:r>
            <a:endParaRPr lang="en-US" dirty="0"/>
          </a:p>
        </p:txBody>
      </p:sp>
      <p:sp>
        <p:nvSpPr>
          <p:cNvPr id="29" name="Rectangle 28"/>
          <p:cNvSpPr/>
          <p:nvPr userDrawn="1"/>
        </p:nvSpPr>
        <p:spPr bwMode="auto">
          <a:xfrm>
            <a:off x="0" y="6111240"/>
            <a:ext cx="9144000" cy="746760"/>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0" name="TextBox 29"/>
          <p:cNvSpPr txBox="1"/>
          <p:nvPr userDrawn="1"/>
        </p:nvSpPr>
        <p:spPr>
          <a:xfrm>
            <a:off x="228600" y="6353815"/>
            <a:ext cx="5029200" cy="261610"/>
          </a:xfrm>
          <a:prstGeom prst="rect">
            <a:avLst/>
          </a:prstGeom>
          <a:noFill/>
        </p:spPr>
        <p:txBody>
          <a:bodyPr wrap="square" rtlCol="0">
            <a:spAutoFit/>
          </a:bodyPr>
          <a:lstStyle/>
          <a:p>
            <a:r>
              <a:rPr lang="en-US" sz="1100" kern="2000" spc="20" baseline="0" dirty="0" smtClean="0">
                <a:solidFill>
                  <a:srgbClr val="A04D1D"/>
                </a:solidFill>
              </a:rPr>
              <a:t>WEALTH ADVISORY  </a:t>
            </a:r>
            <a:r>
              <a:rPr lang="en-US" sz="1100" kern="2000" spc="20" baseline="0" dirty="0" smtClean="0">
                <a:solidFill>
                  <a:srgbClr val="413000"/>
                </a:solidFill>
              </a:rPr>
              <a:t>|</a:t>
            </a:r>
            <a:r>
              <a:rPr lang="en-US" sz="1100" kern="2000" spc="20" baseline="0" dirty="0" smtClean="0"/>
              <a:t>  </a:t>
            </a:r>
            <a:r>
              <a:rPr lang="en-US" sz="1100" kern="2000" spc="20" baseline="0" dirty="0" smtClean="0">
                <a:solidFill>
                  <a:srgbClr val="4F3353"/>
                </a:solidFill>
              </a:rPr>
              <a:t>OUTSOURCING</a:t>
            </a:r>
            <a:r>
              <a:rPr lang="en-US" sz="1100" kern="2000" spc="20" baseline="0" dirty="0" smtClean="0"/>
              <a:t>  </a:t>
            </a:r>
            <a:r>
              <a:rPr lang="en-US" sz="1100" kern="2000" spc="20" baseline="0" dirty="0" smtClean="0">
                <a:solidFill>
                  <a:srgbClr val="413000"/>
                </a:solidFill>
              </a:rPr>
              <a:t>|</a:t>
            </a:r>
            <a:r>
              <a:rPr lang="en-US" sz="1100" kern="2000" spc="20" baseline="0" dirty="0" smtClean="0"/>
              <a:t>  </a:t>
            </a:r>
            <a:r>
              <a:rPr lang="en-US" sz="1100" kern="2000" spc="20" baseline="0" dirty="0" smtClean="0">
                <a:solidFill>
                  <a:srgbClr val="A49400"/>
                </a:solidFill>
              </a:rPr>
              <a:t>AUDIT, TAX, AND CONSULTING</a:t>
            </a:r>
            <a:endParaRPr lang="en-US" sz="1100" kern="2000" spc="20" baseline="0" dirty="0">
              <a:solidFill>
                <a:srgbClr val="A4940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7800" y="5715000"/>
            <a:ext cx="3505200" cy="104236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3000" y="304800"/>
            <a:ext cx="2790000" cy="5625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560" y="1676400"/>
            <a:ext cx="1414378" cy="1406249"/>
          </a:xfrm>
          <a:prstGeom prst="rect">
            <a:avLst/>
          </a:prstGeom>
        </p:spPr>
      </p:pic>
      <p:sp>
        <p:nvSpPr>
          <p:cNvPr id="12" name="TextBox 11"/>
          <p:cNvSpPr txBox="1"/>
          <p:nvPr userDrawn="1"/>
        </p:nvSpPr>
        <p:spPr>
          <a:xfrm>
            <a:off x="-2743200" y="1066800"/>
            <a:ext cx="2590800"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smtClean="0"/>
              <a:t>To change the icon on this slide:</a:t>
            </a:r>
          </a:p>
          <a:p>
            <a:pPr marL="285750" indent="-285750">
              <a:buFont typeface="Arial" panose="020B0604020202020204" pitchFamily="34" charset="0"/>
              <a:buChar char="•"/>
            </a:pPr>
            <a:r>
              <a:rPr lang="en-US" sz="1600" dirty="0" smtClean="0"/>
              <a:t>Go to </a:t>
            </a:r>
            <a:r>
              <a:rPr lang="en-US" sz="1600" b="1" dirty="0" smtClean="0"/>
              <a:t>View</a:t>
            </a:r>
            <a:r>
              <a:rPr lang="en-US" sz="1600" dirty="0" smtClean="0"/>
              <a:t> / </a:t>
            </a:r>
            <a:r>
              <a:rPr lang="en-US" sz="1600" b="1" dirty="0" smtClean="0"/>
              <a:t>Slide Master </a:t>
            </a:r>
          </a:p>
          <a:p>
            <a:pPr marL="285750" indent="-285750">
              <a:buFont typeface="Arial" panose="020B0604020202020204" pitchFamily="34" charset="0"/>
              <a:buChar char="•"/>
            </a:pPr>
            <a:r>
              <a:rPr lang="en-US" sz="1600" dirty="0" smtClean="0"/>
              <a:t>Right click on the icon, select </a:t>
            </a:r>
            <a:r>
              <a:rPr lang="en-US" sz="1600" b="1" dirty="0" smtClean="0"/>
              <a:t>Change picture… </a:t>
            </a:r>
          </a:p>
          <a:p>
            <a:pPr marL="285750" indent="-285750">
              <a:buFont typeface="Arial" panose="020B0604020202020204" pitchFamily="34" charset="0"/>
              <a:buChar char="•"/>
            </a:pPr>
            <a:r>
              <a:rPr lang="en-US" sz="1600" dirty="0" smtClean="0"/>
              <a:t>Browse to </a:t>
            </a:r>
            <a:r>
              <a:rPr lang="en-US" sz="1600" b="1" dirty="0" smtClean="0"/>
              <a:t>Y:\CLA Common\Administrative\Market Solutions\Share\~Image Library\_Icons</a:t>
            </a:r>
            <a:r>
              <a:rPr lang="en-US" sz="1600" dirty="0" smtClean="0"/>
              <a:t> </a:t>
            </a:r>
          </a:p>
          <a:p>
            <a:pPr marL="285750" indent="-285750">
              <a:buFont typeface="Arial" panose="020B0604020202020204" pitchFamily="34" charset="0"/>
              <a:buChar char="•"/>
            </a:pPr>
            <a:r>
              <a:rPr lang="en-US" sz="1600" b="1" dirty="0" smtClean="0"/>
              <a:t>Select icon </a:t>
            </a:r>
            <a:r>
              <a:rPr lang="en-US" sz="1600" dirty="0" smtClean="0"/>
              <a:t>from the list</a:t>
            </a:r>
          </a:p>
          <a:p>
            <a:pPr marL="742950" lvl="1" indent="-285750">
              <a:buFont typeface="Arial" panose="020B0604020202020204" pitchFamily="34" charset="0"/>
              <a:buChar char="•"/>
            </a:pPr>
            <a:r>
              <a:rPr lang="en-US" sz="1400" dirty="0" smtClean="0"/>
              <a:t>To see all the icon options open the file labeled _</a:t>
            </a:r>
            <a:r>
              <a:rPr lang="en-US" sz="1400" b="1" dirty="0" smtClean="0"/>
              <a:t>CLA-Icon-Usage.pdf</a:t>
            </a:r>
          </a:p>
          <a:p>
            <a:pPr marL="285750" indent="-285750">
              <a:buFont typeface="Arial" panose="020B0604020202020204" pitchFamily="34" charset="0"/>
              <a:buChar char="•"/>
            </a:pPr>
            <a:r>
              <a:rPr lang="en-US" sz="1600" dirty="0" smtClean="0"/>
              <a:t>Click </a:t>
            </a:r>
            <a:r>
              <a:rPr lang="en-US" sz="1600" b="1" dirty="0" smtClean="0"/>
              <a:t>Insert</a:t>
            </a:r>
            <a:endParaRPr lang="en-US" sz="1100" dirty="0" smtClean="0"/>
          </a:p>
        </p:txBody>
      </p:sp>
      <p:sp>
        <p:nvSpPr>
          <p:cNvPr id="6" name="Rectangle 5"/>
          <p:cNvSpPr/>
          <p:nvPr userDrawn="1"/>
        </p:nvSpPr>
        <p:spPr>
          <a:xfrm>
            <a:off x="228600" y="5638800"/>
            <a:ext cx="4572000" cy="369332"/>
          </a:xfrm>
          <a:prstGeom prst="rect">
            <a:avLst/>
          </a:prstGeom>
        </p:spPr>
        <p:txBody>
          <a:bodyPr>
            <a:spAutoFit/>
          </a:bodyPr>
          <a:lstStyle/>
          <a:p>
            <a:pPr>
              <a:buNone/>
            </a:pPr>
            <a:r>
              <a:rPr lang="en-US" sz="900" dirty="0" smtClean="0">
                <a:solidFill>
                  <a:srgbClr val="96B6E6"/>
                </a:solidFill>
              </a:rPr>
              <a:t>Investment advisory services are offered through CliftonLarsonAllen Wealth Advisors, LLC, </a:t>
            </a:r>
            <a:br>
              <a:rPr lang="en-US" sz="900" dirty="0" smtClean="0">
                <a:solidFill>
                  <a:srgbClr val="96B6E6"/>
                </a:solidFill>
              </a:rPr>
            </a:br>
            <a:r>
              <a:rPr lang="en-US" sz="900" dirty="0" smtClean="0">
                <a:solidFill>
                  <a:srgbClr val="96B6E6"/>
                </a:solidFill>
              </a:rPr>
              <a:t>an SEC-registered investment advisor. </a:t>
            </a:r>
            <a:r>
              <a:rPr lang="en-US" sz="900" baseline="0" dirty="0" smtClean="0">
                <a:solidFill>
                  <a:srgbClr val="96B6E6"/>
                </a:solidFill>
              </a:rPr>
              <a:t> | </a:t>
            </a:r>
            <a:r>
              <a:rPr lang="en-US" sz="900" dirty="0" smtClean="0">
                <a:solidFill>
                  <a:srgbClr val="96B6E6"/>
                </a:solidFill>
              </a:rPr>
              <a:t>©2016 CliftonLarsonAllen</a:t>
            </a:r>
            <a:r>
              <a:rPr lang="en-US" sz="900" baseline="0" dirty="0" smtClean="0">
                <a:solidFill>
                  <a:srgbClr val="96B6E6"/>
                </a:solidFill>
              </a:rPr>
              <a:t> LLP</a:t>
            </a:r>
            <a:endParaRPr lang="en-US" sz="900" dirty="0">
              <a:solidFill>
                <a:srgbClr val="96B6E6"/>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Title 1"/>
          <p:cNvSpPr>
            <a:spLocks noGrp="1"/>
          </p:cNvSpPr>
          <p:nvPr>
            <p:ph type="title" hasCustomPrompt="1"/>
          </p:nvPr>
        </p:nvSpPr>
        <p:spPr>
          <a:xfrm>
            <a:off x="1792288" y="4800601"/>
            <a:ext cx="5486400" cy="566738"/>
          </a:xfrm>
        </p:spPr>
        <p:txBody>
          <a:bodyPr anchor="b"/>
          <a:lstStyle>
            <a:lvl1pPr algn="l">
              <a:defRPr sz="24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0"/>
            <a:ext cx="9144000" cy="6089904"/>
          </a:xfrm>
          <a:prstGeom prst="rect">
            <a:avLst/>
          </a:prstGeom>
          <a:gradFill flip="none" rotWithShape="1">
            <a:gsLst>
              <a:gs pos="0">
                <a:srgbClr val="193966"/>
              </a:gs>
              <a:gs pos="100000">
                <a:srgbClr val="0D1D33"/>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bwMode="auto">
          <a:xfrm>
            <a:off x="0" y="6089904"/>
            <a:ext cx="9144000" cy="768096"/>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6" name="Rectangle 25">
            <a:hlinkClick r:id="rId2"/>
          </p:cNvPr>
          <p:cNvSpPr/>
          <p:nvPr userDrawn="1"/>
        </p:nvSpPr>
        <p:spPr bwMode="auto">
          <a:xfrm>
            <a:off x="7010400" y="6351659"/>
            <a:ext cx="1866900" cy="304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93966"/>
                </a:solidFill>
                <a:effectLst/>
                <a:latin typeface="+mj-lt"/>
                <a:ea typeface="ヒラギノ角ゴ Pro W3" pitchFamily="1" charset="-128"/>
              </a:rPr>
              <a:t>twitter.com/</a:t>
            </a:r>
            <a:r>
              <a:rPr kumimoji="0" lang="en-US" sz="1000" b="0" i="0" u="none" strike="noStrike" cap="none" normalizeH="0" baseline="0" dirty="0" err="1" smtClean="0">
                <a:ln>
                  <a:noFill/>
                </a:ln>
                <a:solidFill>
                  <a:srgbClr val="193966"/>
                </a:solidFill>
                <a:effectLst/>
                <a:latin typeface="+mj-lt"/>
                <a:ea typeface="ヒラギノ角ゴ Pro W3" pitchFamily="1" charset="-128"/>
              </a:rPr>
              <a:t>CLAconnect</a:t>
            </a:r>
            <a:endParaRPr kumimoji="0" lang="en-US" sz="1000" b="0" i="0" u="none" strike="noStrike" cap="none" normalizeH="0" baseline="0" dirty="0" smtClean="0">
              <a:ln>
                <a:noFill/>
              </a:ln>
              <a:solidFill>
                <a:srgbClr val="193966"/>
              </a:solidFill>
              <a:effectLst/>
              <a:latin typeface="+mj-lt"/>
              <a:ea typeface="ヒラギノ角ゴ Pro W3" pitchFamily="1" charset="-128"/>
            </a:endParaRPr>
          </a:p>
        </p:txBody>
      </p:sp>
      <p:sp>
        <p:nvSpPr>
          <p:cNvPr id="30" name="Rectangle 29">
            <a:hlinkClick r:id="rId3"/>
          </p:cNvPr>
          <p:cNvSpPr/>
          <p:nvPr userDrawn="1"/>
        </p:nvSpPr>
        <p:spPr bwMode="auto">
          <a:xfrm>
            <a:off x="5486400" y="6281873"/>
            <a:ext cx="1524000" cy="4314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93966"/>
                </a:solidFill>
                <a:effectLst/>
                <a:latin typeface="+mj-lt"/>
                <a:ea typeface="ヒラギノ角ゴ Pro W3" pitchFamily="1" charset="-128"/>
              </a:rPr>
              <a:t>facebook.com/</a:t>
            </a:r>
            <a:br>
              <a:rPr kumimoji="0" lang="en-US" sz="1000" b="0" i="0" u="none" strike="noStrike" cap="none" normalizeH="0" baseline="0" dirty="0" smtClean="0">
                <a:ln>
                  <a:noFill/>
                </a:ln>
                <a:solidFill>
                  <a:srgbClr val="193966"/>
                </a:solidFill>
                <a:effectLst/>
                <a:latin typeface="+mj-lt"/>
                <a:ea typeface="ヒラギノ角ゴ Pro W3" pitchFamily="1" charset="-128"/>
              </a:rPr>
            </a:br>
            <a:r>
              <a:rPr kumimoji="0" lang="en-US" sz="1000" b="0" i="0" u="none" strike="noStrike" cap="none" normalizeH="0" baseline="0" dirty="0" err="1" smtClean="0">
                <a:ln>
                  <a:noFill/>
                </a:ln>
                <a:solidFill>
                  <a:srgbClr val="193966"/>
                </a:solidFill>
                <a:effectLst/>
                <a:latin typeface="+mj-lt"/>
                <a:ea typeface="ヒラギノ角ゴ Pro W3" pitchFamily="1" charset="-128"/>
              </a:rPr>
              <a:t>cliftonlarsonallen</a:t>
            </a:r>
            <a:endParaRPr kumimoji="0" lang="en-US" sz="1000" b="0" i="0" u="none" strike="noStrike" cap="none" normalizeH="0" baseline="0" dirty="0" smtClean="0">
              <a:ln>
                <a:noFill/>
              </a:ln>
              <a:solidFill>
                <a:srgbClr val="193966"/>
              </a:solidFill>
              <a:effectLst/>
              <a:latin typeface="+mj-lt"/>
              <a:ea typeface="ヒラギノ角ゴ Pro W3" pitchFamily="1" charset="-128"/>
            </a:endParaRPr>
          </a:p>
        </p:txBody>
      </p:sp>
      <p:sp>
        <p:nvSpPr>
          <p:cNvPr id="31" name="Rectangle 30">
            <a:hlinkClick r:id="rId4"/>
          </p:cNvPr>
          <p:cNvSpPr/>
          <p:nvPr userDrawn="1"/>
        </p:nvSpPr>
        <p:spPr bwMode="auto">
          <a:xfrm>
            <a:off x="3505200" y="6281873"/>
            <a:ext cx="1828800" cy="4888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93966"/>
                </a:solidFill>
                <a:effectLst/>
                <a:latin typeface="+mj-lt"/>
                <a:ea typeface="ヒラギノ角ゴ Pro W3" pitchFamily="1" charset="-128"/>
              </a:rPr>
              <a:t>linkedin.com/company/</a:t>
            </a:r>
            <a:br>
              <a:rPr kumimoji="0" lang="en-US" sz="1000" b="0" i="0" u="none" strike="noStrike" cap="none" normalizeH="0" baseline="0" dirty="0" smtClean="0">
                <a:ln>
                  <a:noFill/>
                </a:ln>
                <a:solidFill>
                  <a:srgbClr val="193966"/>
                </a:solidFill>
                <a:effectLst/>
                <a:latin typeface="+mj-lt"/>
                <a:ea typeface="ヒラギノ角ゴ Pro W3" pitchFamily="1" charset="-128"/>
              </a:rPr>
            </a:br>
            <a:r>
              <a:rPr kumimoji="0" lang="en-US" sz="1000" b="0" i="0" u="none" strike="noStrike" cap="none" normalizeH="0" baseline="0" dirty="0" err="1" smtClean="0">
                <a:ln>
                  <a:noFill/>
                </a:ln>
                <a:solidFill>
                  <a:srgbClr val="193966"/>
                </a:solidFill>
                <a:effectLst/>
                <a:latin typeface="+mj-lt"/>
                <a:ea typeface="ヒラギノ角ゴ Pro W3" pitchFamily="1" charset="-128"/>
              </a:rPr>
              <a:t>cliftonlarsonallen</a:t>
            </a:r>
            <a:endParaRPr kumimoji="0" lang="en-US" sz="1000" b="0" i="0" u="none" strike="noStrike" cap="none" normalizeH="0" baseline="0" dirty="0" smtClean="0">
              <a:ln>
                <a:noFill/>
              </a:ln>
              <a:solidFill>
                <a:srgbClr val="193966"/>
              </a:solidFill>
              <a:effectLst/>
              <a:latin typeface="+mj-lt"/>
              <a:ea typeface="ヒラギノ角ゴ Pro W3" pitchFamily="1" charset="-128"/>
            </a:endParaRPr>
          </a:p>
        </p:txBody>
      </p:sp>
      <p:pic>
        <p:nvPicPr>
          <p:cNvPr id="24" name="Picture 23" descr="CLA-Logo-Horz-RGB.emf"/>
          <p:cNvPicPr>
            <a:picLocks noChangeAspect="1"/>
          </p:cNvPicPr>
          <p:nvPr userDrawn="1"/>
        </p:nvPicPr>
        <p:blipFill>
          <a:blip r:embed="rId5" cstate="print"/>
          <a:stretch>
            <a:fillRect/>
          </a:stretch>
        </p:blipFill>
        <p:spPr>
          <a:xfrm>
            <a:off x="165362" y="6246228"/>
            <a:ext cx="2438400" cy="48974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86600" y="6318345"/>
            <a:ext cx="326250" cy="326250"/>
          </a:xfrm>
          <a:prstGeom prst="rect">
            <a:avLst/>
          </a:prstGeom>
        </p:spPr>
      </p:pic>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75516" y="6318345"/>
            <a:ext cx="326250" cy="326250"/>
          </a:xfrm>
          <a:prstGeom prst="rect">
            <a:avLst/>
          </a:prstGeom>
        </p:spPr>
      </p:pic>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505200" y="6318345"/>
            <a:ext cx="326250" cy="326250"/>
          </a:xfrm>
          <a:prstGeom prst="rect">
            <a:avLst/>
          </a:prstGeom>
        </p:spPr>
      </p:pic>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0912" y="1447800"/>
            <a:ext cx="1612850" cy="2667000"/>
          </a:xfrm>
          <a:prstGeom prst="rect">
            <a:avLst/>
          </a:prstGeom>
        </p:spPr>
      </p:pic>
      <p:sp>
        <p:nvSpPr>
          <p:cNvPr id="14"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smtClean="0">
                <a:solidFill>
                  <a:srgbClr val="96B6E6"/>
                </a:solidFill>
              </a:rPr>
              <a:t>©2016 CliftonLarsonAllen</a:t>
            </a:r>
            <a:r>
              <a:rPr lang="en-US" sz="800" baseline="0" dirty="0" smtClean="0">
                <a:solidFill>
                  <a:srgbClr val="96B6E6"/>
                </a:solidFill>
              </a:rPr>
              <a:t> LLP</a:t>
            </a:r>
            <a:endParaRPr lang="en-US" sz="800" dirty="0">
              <a:solidFill>
                <a:srgbClr val="96B6E6"/>
              </a:solidFill>
            </a:endParaRPr>
          </a:p>
        </p:txBody>
      </p:sp>
      <p:sp>
        <p:nvSpPr>
          <p:cNvPr id="15" name="Content Placeholder 3"/>
          <p:cNvSpPr>
            <a:spLocks noGrp="1"/>
          </p:cNvSpPr>
          <p:nvPr>
            <p:ph sz="half" idx="2" hasCustomPrompt="1"/>
          </p:nvPr>
        </p:nvSpPr>
        <p:spPr>
          <a:xfrm>
            <a:off x="2846616" y="990600"/>
            <a:ext cx="5257800" cy="3886200"/>
          </a:xfrm>
          <a:noFill/>
        </p:spPr>
        <p:txBody>
          <a:bodyPr anchor="ctr" anchorCtr="0"/>
          <a:lstStyle>
            <a:lvl1pPr marL="0" indent="3175">
              <a:spcBef>
                <a:spcPts val="0"/>
              </a:spcBef>
              <a:buNone/>
              <a:defRPr sz="1800" b="1">
                <a:solidFill>
                  <a:schemeClr val="bg1"/>
                </a:solidFill>
              </a:defRPr>
            </a:lvl1pPr>
            <a:lvl2pPr marL="0" indent="3175">
              <a:spcBef>
                <a:spcPts val="0"/>
              </a:spcBef>
              <a:buNone/>
              <a:defRPr sz="1800">
                <a:solidFill>
                  <a:schemeClr val="bg1"/>
                </a:solidFill>
              </a:defRPr>
            </a:lvl2pPr>
            <a:lvl3pPr marL="0" indent="3175">
              <a:spcBef>
                <a:spcPts val="0"/>
              </a:spcBef>
              <a:buNone/>
              <a:defRPr sz="1600">
                <a:solidFill>
                  <a:schemeClr val="bg1"/>
                </a:solidFill>
              </a:defRPr>
            </a:lvl3pPr>
            <a:lvl4pPr marL="3175" indent="-3175">
              <a:spcBef>
                <a:spcPts val="0"/>
              </a:spcBef>
              <a:buNone/>
              <a:defRPr sz="1400">
                <a:solidFill>
                  <a:schemeClr val="bg1"/>
                </a:solidFill>
              </a:defRPr>
            </a:lvl4pPr>
            <a:lvl5pPr marL="0" indent="3175">
              <a:spcBef>
                <a:spcPts val="0"/>
              </a:spcBef>
              <a:buNone/>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Box 2"/>
          <p:cNvSpPr txBox="1"/>
          <p:nvPr userDrawn="1"/>
        </p:nvSpPr>
        <p:spPr>
          <a:xfrm>
            <a:off x="7412850" y="5712023"/>
            <a:ext cx="1464450" cy="307777"/>
          </a:xfrm>
          <a:prstGeom prst="rect">
            <a:avLst/>
          </a:prstGeom>
          <a:noFill/>
        </p:spPr>
        <p:txBody>
          <a:bodyPr wrap="square" rtlCol="0">
            <a:spAutoFit/>
          </a:bodyPr>
          <a:lstStyle/>
          <a:p>
            <a:pPr algn="r"/>
            <a:r>
              <a:rPr lang="en-US" sz="1400" b="1" dirty="0" smtClean="0">
                <a:solidFill>
                  <a:srgbClr val="A49400"/>
                </a:solidFill>
              </a:rPr>
              <a:t>CLAconnect.com</a:t>
            </a:r>
            <a:endParaRPr lang="en-US" sz="1400" b="1" dirty="0">
              <a:solidFill>
                <a:srgbClr val="A4940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4562856"/>
          </a:xfrm>
          <a:prstGeom prst="rect">
            <a:avLst/>
          </a:prstGeom>
        </p:spPr>
      </p:pic>
      <p:sp>
        <p:nvSpPr>
          <p:cNvPr id="20" name="Rectangle 19"/>
          <p:cNvSpPr/>
          <p:nvPr userDrawn="1"/>
        </p:nvSpPr>
        <p:spPr bwMode="auto">
          <a:xfrm>
            <a:off x="0" y="4453128"/>
            <a:ext cx="9144000" cy="2404872"/>
          </a:xfrm>
          <a:prstGeom prst="rect">
            <a:avLst/>
          </a:prstGeom>
          <a:gradFill>
            <a:gsLst>
              <a:gs pos="0">
                <a:srgbClr val="193966"/>
              </a:gs>
              <a:gs pos="89000">
                <a:srgbClr val="0D1D33"/>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9800" y="4728296"/>
            <a:ext cx="2170200" cy="1854535"/>
          </a:xfrm>
          <a:prstGeom prst="rect">
            <a:avLst/>
          </a:prstGeom>
        </p:spPr>
      </p:pic>
      <p:sp>
        <p:nvSpPr>
          <p:cNvPr id="3" name="TextBox 2"/>
          <p:cNvSpPr txBox="1"/>
          <p:nvPr userDrawn="1"/>
        </p:nvSpPr>
        <p:spPr>
          <a:xfrm>
            <a:off x="685800" y="5101565"/>
            <a:ext cx="4953000" cy="1107996"/>
          </a:xfrm>
          <a:prstGeom prst="rect">
            <a:avLst/>
          </a:prstGeom>
          <a:noFill/>
        </p:spPr>
        <p:txBody>
          <a:bodyPr wrap="square" rtlCol="0">
            <a:spAutoFit/>
          </a:bodyPr>
          <a:lstStyle/>
          <a:p>
            <a:r>
              <a:rPr lang="en-US" sz="2200" b="1" dirty="0" smtClean="0">
                <a:solidFill>
                  <a:schemeClr val="bg1"/>
                </a:solidFill>
              </a:rPr>
              <a:t>Our interactions with you will be</a:t>
            </a:r>
          </a:p>
          <a:p>
            <a:r>
              <a:rPr lang="en-US" sz="2200" b="1" dirty="0" smtClean="0">
                <a:solidFill>
                  <a:schemeClr val="bg1"/>
                </a:solidFill>
              </a:rPr>
              <a:t>designed to support your goals and</a:t>
            </a:r>
          </a:p>
          <a:p>
            <a:r>
              <a:rPr lang="en-US" sz="2200" b="1" dirty="0" smtClean="0">
                <a:solidFill>
                  <a:schemeClr val="bg1"/>
                </a:solidFill>
              </a:rPr>
              <a:t>dreams and help impact your success.</a:t>
            </a:r>
            <a:endParaRPr lang="en-US" sz="2200" b="1" dirty="0">
              <a:solidFill>
                <a:schemeClr val="bg1"/>
              </a:solidFill>
            </a:endParaRPr>
          </a:p>
        </p:txBody>
      </p:sp>
      <p:sp>
        <p:nvSpPr>
          <p:cNvPr id="28"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©2016 CliftonLarsonAllen LLP</a:t>
            </a:r>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p:spTree>
      <p:nvGrpSpPr>
        <p:cNvPr id="1" name=""/>
        <p:cNvGrpSpPr/>
        <p:nvPr/>
      </p:nvGrpSpPr>
      <p:grpSpPr>
        <a:xfrm>
          <a:off x="0" y="0"/>
          <a:ext cx="0" cy="0"/>
          <a:chOff x="0" y="0"/>
          <a:chExt cx="0" cy="0"/>
        </a:xfrm>
      </p:grpSpPr>
      <p:sp>
        <p:nvSpPr>
          <p:cNvPr id="23" name="Rectangle 22"/>
          <p:cNvSpPr/>
          <p:nvPr userDrawn="1"/>
        </p:nvSpPr>
        <p:spPr>
          <a:xfrm>
            <a:off x="0" y="0"/>
            <a:ext cx="9144000" cy="6477000"/>
          </a:xfrm>
          <a:prstGeom prst="rect">
            <a:avLst/>
          </a:prstGeom>
          <a:gradFill flip="none" rotWithShape="1">
            <a:gsLst>
              <a:gs pos="0">
                <a:srgbClr val="0D1D33"/>
              </a:gs>
              <a:gs pos="89000">
                <a:srgbClr val="193966"/>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3"/>
          <p:cNvSpPr>
            <a:spLocks noGrp="1" noChangeArrowheads="1"/>
          </p:cNvSpPr>
          <p:nvPr>
            <p:ph type="ctrTitle" hasCustomPrompt="1"/>
          </p:nvPr>
        </p:nvSpPr>
        <p:spPr>
          <a:xfrm>
            <a:off x="1828800" y="1295400"/>
            <a:ext cx="5791200" cy="1676400"/>
          </a:xfrm>
          <a:noFill/>
        </p:spPr>
        <p:txBody>
          <a:bodyPr anchor="b" anchorCtr="0"/>
          <a:lstStyle>
            <a:lvl1pPr algn="l">
              <a:defRPr sz="3400">
                <a:solidFill>
                  <a:schemeClr val="bg1"/>
                </a:solidFill>
              </a:defRPr>
            </a:lvl1pPr>
          </a:lstStyle>
          <a:p>
            <a:r>
              <a:rPr lang="en-US" dirty="0" smtClean="0"/>
              <a:t>Click To Edit Master Title Style</a:t>
            </a:r>
            <a:endParaRPr lang="en-US" dirty="0"/>
          </a:p>
        </p:txBody>
      </p:sp>
      <p:sp>
        <p:nvSpPr>
          <p:cNvPr id="17" name="Rectangle 4"/>
          <p:cNvSpPr>
            <a:spLocks noGrp="1" noChangeArrowheads="1"/>
          </p:cNvSpPr>
          <p:nvPr>
            <p:ph type="subTitle" idx="1" hasCustomPrompt="1"/>
          </p:nvPr>
        </p:nvSpPr>
        <p:spPr>
          <a:xfrm>
            <a:off x="1828800" y="3048000"/>
            <a:ext cx="5791200" cy="609600"/>
          </a:xfrm>
          <a:noFill/>
        </p:spPr>
        <p:txBody>
          <a:bodyPr/>
          <a:lstStyle>
            <a:lvl1pPr marL="0" indent="0" algn="l">
              <a:buFontTx/>
              <a:buNone/>
              <a:defRPr sz="2200">
                <a:solidFill>
                  <a:srgbClr val="A49400"/>
                </a:solidFill>
              </a:defRPr>
            </a:lvl1pPr>
          </a:lstStyle>
          <a:p>
            <a:r>
              <a:rPr lang="en-US" dirty="0" smtClean="0"/>
              <a:t>Click To Edit Master Subtitle Style</a:t>
            </a:r>
            <a:endParaRPr lang="en-US" dirty="0"/>
          </a:p>
        </p:txBody>
      </p:sp>
      <p:sp>
        <p:nvSpPr>
          <p:cNvPr id="29" name="Rectangle 28"/>
          <p:cNvSpPr/>
          <p:nvPr userDrawn="1"/>
        </p:nvSpPr>
        <p:spPr bwMode="auto">
          <a:xfrm>
            <a:off x="0" y="6111240"/>
            <a:ext cx="9144000" cy="746760"/>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1" name="Date Placeholder 3"/>
          <p:cNvSpPr txBox="1">
            <a:spLocks/>
          </p:cNvSpPr>
          <p:nvPr userDrawn="1"/>
        </p:nvSpPr>
        <p:spPr>
          <a:xfrm>
            <a:off x="238125" y="5792702"/>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None/>
            </a:pPr>
            <a:r>
              <a:rPr lang="en-US" sz="800" dirty="0" smtClean="0">
                <a:solidFill>
                  <a:srgbClr val="96B6E6"/>
                </a:solidFill>
              </a:rPr>
              <a:t>©2016 CliftonLarsonAllen</a:t>
            </a:r>
            <a:r>
              <a:rPr lang="en-US" sz="800" baseline="0" dirty="0" smtClean="0">
                <a:solidFill>
                  <a:srgbClr val="96B6E6"/>
                </a:solidFill>
              </a:rPr>
              <a:t> LLP</a:t>
            </a:r>
            <a:endParaRPr lang="en-US" sz="800" dirty="0">
              <a:solidFill>
                <a:srgbClr val="96B6E6"/>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676400"/>
            <a:ext cx="1417500" cy="1406250"/>
          </a:xfrm>
          <a:prstGeom prst="rect">
            <a:avLst/>
          </a:prstGeom>
        </p:spPr>
      </p:pic>
      <p:pic>
        <p:nvPicPr>
          <p:cNvPr id="12" name="Picture 11" descr="CLA-Logo-Horz-RGB.emf"/>
          <p:cNvPicPr>
            <a:picLocks noChangeAspect="1"/>
          </p:cNvPicPr>
          <p:nvPr userDrawn="1"/>
        </p:nvPicPr>
        <p:blipFill>
          <a:blip r:embed="rId3" cstate="print"/>
          <a:stretch>
            <a:fillRect/>
          </a:stretch>
        </p:blipFill>
        <p:spPr>
          <a:xfrm>
            <a:off x="165362" y="6246228"/>
            <a:ext cx="2438400" cy="489742"/>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2130" y="6186117"/>
            <a:ext cx="1829744" cy="581765"/>
          </a:xfrm>
          <a:prstGeom prst="rect">
            <a:avLst/>
          </a:prstGeom>
        </p:spPr>
      </p:pic>
      <p:sp>
        <p:nvSpPr>
          <p:cNvPr id="14" name="TextBox 13"/>
          <p:cNvSpPr txBox="1"/>
          <p:nvPr userDrawn="1"/>
        </p:nvSpPr>
        <p:spPr>
          <a:xfrm>
            <a:off x="9363740" y="68580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sp>
        <p:nvSpPr>
          <p:cNvPr id="15" name="TextBox 14"/>
          <p:cNvSpPr txBox="1"/>
          <p:nvPr userDrawn="1"/>
        </p:nvSpPr>
        <p:spPr>
          <a:xfrm>
            <a:off x="-2743200" y="1066800"/>
            <a:ext cx="2590800"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smtClean="0"/>
              <a:t>To change the icon on this slide:</a:t>
            </a:r>
          </a:p>
          <a:p>
            <a:pPr marL="285750" indent="-285750">
              <a:buFont typeface="Arial" panose="020B0604020202020204" pitchFamily="34" charset="0"/>
              <a:buChar char="•"/>
            </a:pPr>
            <a:r>
              <a:rPr lang="en-US" sz="1600" dirty="0" smtClean="0"/>
              <a:t>Go to </a:t>
            </a:r>
            <a:r>
              <a:rPr lang="en-US" sz="1600" b="1" dirty="0" smtClean="0"/>
              <a:t>View</a:t>
            </a:r>
            <a:r>
              <a:rPr lang="en-US" sz="1600" dirty="0" smtClean="0"/>
              <a:t> / </a:t>
            </a:r>
            <a:r>
              <a:rPr lang="en-US" sz="1600" b="1" dirty="0" smtClean="0"/>
              <a:t>Slide Master </a:t>
            </a:r>
          </a:p>
          <a:p>
            <a:pPr marL="285750" indent="-285750">
              <a:buFont typeface="Arial" panose="020B0604020202020204" pitchFamily="34" charset="0"/>
              <a:buChar char="•"/>
            </a:pPr>
            <a:r>
              <a:rPr lang="en-US" sz="1600" dirty="0" smtClean="0"/>
              <a:t>Right click on the icon, select </a:t>
            </a:r>
            <a:r>
              <a:rPr lang="en-US" sz="1600" b="1" dirty="0" smtClean="0"/>
              <a:t>Change picture… </a:t>
            </a:r>
          </a:p>
          <a:p>
            <a:pPr marL="285750" indent="-285750">
              <a:buFont typeface="Arial" panose="020B0604020202020204" pitchFamily="34" charset="0"/>
              <a:buChar char="•"/>
            </a:pPr>
            <a:r>
              <a:rPr lang="en-US" sz="1600" dirty="0" smtClean="0"/>
              <a:t>Browse to </a:t>
            </a:r>
            <a:r>
              <a:rPr lang="en-US" sz="1600" b="1" dirty="0" smtClean="0"/>
              <a:t>Y:\CLA Common\Administrative\Market Solutions\Share\~Image Library\_Icons</a:t>
            </a:r>
            <a:r>
              <a:rPr lang="en-US" sz="1600" dirty="0" smtClean="0"/>
              <a:t> </a:t>
            </a:r>
          </a:p>
          <a:p>
            <a:pPr marL="285750" indent="-285750">
              <a:buFont typeface="Arial" panose="020B0604020202020204" pitchFamily="34" charset="0"/>
              <a:buChar char="•"/>
            </a:pPr>
            <a:r>
              <a:rPr lang="en-US" sz="1600" b="1" dirty="0" smtClean="0"/>
              <a:t>Select icon </a:t>
            </a:r>
            <a:r>
              <a:rPr lang="en-US" sz="1600" dirty="0" smtClean="0"/>
              <a:t>from the list</a:t>
            </a:r>
          </a:p>
          <a:p>
            <a:pPr marL="742950" lvl="1" indent="-285750">
              <a:buFont typeface="Arial" panose="020B0604020202020204" pitchFamily="34" charset="0"/>
              <a:buChar char="•"/>
            </a:pPr>
            <a:r>
              <a:rPr lang="en-US" sz="1400" dirty="0" smtClean="0"/>
              <a:t>To see all the icon options open the file labeled _</a:t>
            </a:r>
            <a:r>
              <a:rPr lang="en-US" sz="1400" b="1" dirty="0" smtClean="0"/>
              <a:t>CLA-Icon-Usage.pdf</a:t>
            </a:r>
          </a:p>
          <a:p>
            <a:pPr marL="285750" indent="-285750">
              <a:buFont typeface="Arial" panose="020B0604020202020204" pitchFamily="34" charset="0"/>
              <a:buChar char="•"/>
            </a:pPr>
            <a:r>
              <a:rPr lang="en-US" sz="1600" dirty="0" smtClean="0"/>
              <a:t>Click </a:t>
            </a:r>
            <a:r>
              <a:rPr lang="en-US" sz="1600" b="1" dirty="0" smtClean="0"/>
              <a:t>Insert</a:t>
            </a:r>
            <a:endParaRPr lang="en-US" sz="1100" dirty="0" smtClean="0"/>
          </a:p>
        </p:txBody>
      </p:sp>
    </p:spTree>
    <p:extLst>
      <p:ext uri="{BB962C8B-B14F-4D97-AF65-F5344CB8AC3E}">
        <p14:creationId xmlns:p14="http://schemas.microsoft.com/office/powerpoint/2010/main" val="2996083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A14F25"/>
              </a:gs>
              <a:gs pos="89000">
                <a:srgbClr val="793C1C"/>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Title 1"/>
          <p:cNvSpPr>
            <a:spLocks noGrp="1"/>
          </p:cNvSpPr>
          <p:nvPr>
            <p:ph type="ctrTitle" hasCustomPrompt="1"/>
          </p:nvPr>
        </p:nvSpPr>
        <p:spPr>
          <a:xfrm>
            <a:off x="2286001" y="1783595"/>
            <a:ext cx="6019800" cy="1470025"/>
          </a:xfrm>
          <a:prstGeom prst="rect">
            <a:avLst/>
          </a:prstGeom>
        </p:spPr>
        <p:txBody>
          <a:bodyPr anchor="b" anchorCtr="0"/>
          <a:lstStyle>
            <a:lvl1pPr algn="l">
              <a:defRPr sz="34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2286000" y="3539370"/>
            <a:ext cx="6096000"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©2016 CliftonLarsonAllen LLP</a:t>
            </a:r>
            <a:endParaRPr lang="en-US" dirty="0">
              <a:solidFill>
                <a:schemeClr val="bg1"/>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2399018"/>
            <a:ext cx="1417500" cy="1406250"/>
          </a:xfrm>
          <a:prstGeom prst="rect">
            <a:avLst/>
          </a:prstGeom>
        </p:spPr>
      </p:pic>
      <p:sp>
        <p:nvSpPr>
          <p:cNvPr id="1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Alterna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687568"/>
          </a:xfrm>
          <a:prstGeom prst="rect">
            <a:avLst/>
          </a:prstGeom>
        </p:spPr>
      </p:pic>
      <p:sp>
        <p:nvSpPr>
          <p:cNvPr id="3" name="Rectangle 2"/>
          <p:cNvSpPr/>
          <p:nvPr userDrawn="1"/>
        </p:nvSpPr>
        <p:spPr bwMode="auto">
          <a:xfrm>
            <a:off x="0" y="5120640"/>
            <a:ext cx="9144000" cy="1737360"/>
          </a:xfrm>
          <a:prstGeom prst="rect">
            <a:avLst/>
          </a:prstGeom>
          <a:gradFill>
            <a:gsLst>
              <a:gs pos="0">
                <a:srgbClr val="4F3453"/>
              </a:gs>
              <a:gs pos="89000">
                <a:srgbClr val="3A2F3F"/>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7" name="Rectangle 3"/>
          <p:cNvSpPr>
            <a:spLocks noGrp="1" noChangeArrowheads="1"/>
          </p:cNvSpPr>
          <p:nvPr>
            <p:ph type="ctrTitle" hasCustomPrompt="1"/>
          </p:nvPr>
        </p:nvSpPr>
        <p:spPr>
          <a:xfrm>
            <a:off x="914400" y="5257800"/>
            <a:ext cx="7391400" cy="800100"/>
          </a:xfrm>
          <a:noFill/>
        </p:spPr>
        <p:txBody>
          <a:bodyPr anchor="b" anchorCtr="0"/>
          <a:lstStyle>
            <a:lvl1pPr algn="l">
              <a:defRPr sz="2800">
                <a:solidFill>
                  <a:schemeClr val="bg1"/>
                </a:solidFill>
              </a:defRPr>
            </a:lvl1pPr>
          </a:lstStyle>
          <a:p>
            <a:r>
              <a:rPr lang="en-US" dirty="0" smtClean="0"/>
              <a:t>Click To Edit Master Title Style</a:t>
            </a:r>
            <a:endParaRPr lang="en-US" dirty="0"/>
          </a:p>
        </p:txBody>
      </p:sp>
      <p:sp>
        <p:nvSpPr>
          <p:cNvPr id="18" name="Rectangle 4"/>
          <p:cNvSpPr>
            <a:spLocks noGrp="1" noChangeArrowheads="1"/>
          </p:cNvSpPr>
          <p:nvPr>
            <p:ph type="subTitle" idx="1"/>
          </p:nvPr>
        </p:nvSpPr>
        <p:spPr>
          <a:xfrm>
            <a:off x="914400" y="6134100"/>
            <a:ext cx="7391400" cy="647700"/>
          </a:xfrm>
          <a:noFill/>
        </p:spPr>
        <p:txBody>
          <a:bodyPr anchor="t" anchorCtr="0"/>
          <a:lstStyle>
            <a:lvl1pPr marL="0" indent="0" algn="l">
              <a:buFontTx/>
              <a:buNone/>
              <a:defRPr sz="2000">
                <a:solidFill>
                  <a:schemeClr val="bg1"/>
                </a:solidFill>
              </a:defRPr>
            </a:lvl1pPr>
          </a:lstStyle>
          <a:p>
            <a:r>
              <a:rPr lang="en-US" smtClean="0"/>
              <a:t>Click to edit Master subtitle style</a:t>
            </a:r>
            <a:endParaRPr lang="en-US" dirty="0" smtClean="0"/>
          </a:p>
        </p:txBody>
      </p:sp>
      <p:sp>
        <p:nvSpPr>
          <p:cNvPr id="19"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21"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©2016 CliftonLarsonAllen LLP</a:t>
            </a:r>
            <a:endParaRPr lang="en-US" dirty="0"/>
          </a:p>
        </p:txBody>
      </p:sp>
      <p:sp>
        <p:nvSpPr>
          <p:cNvPr id="2" name="Rectangle 1"/>
          <p:cNvSpPr/>
          <p:nvPr userDrawn="1"/>
        </p:nvSpPr>
        <p:spPr bwMode="auto">
          <a:xfrm>
            <a:off x="-2438400" y="228600"/>
            <a:ext cx="2209800" cy="4267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Go to </a:t>
            </a:r>
            <a:r>
              <a:rPr lang="en-US" sz="1600" b="1" kern="1200" dirty="0" smtClean="0">
                <a:solidFill>
                  <a:schemeClr val="tx1"/>
                </a:solidFill>
                <a:latin typeface="+mn-lt"/>
                <a:ea typeface="ヒラギノ角ゴ Pro W3" pitchFamily="1" charset="-128"/>
                <a:cs typeface="+mn-cs"/>
              </a:rPr>
              <a:t>Insert</a:t>
            </a:r>
            <a:r>
              <a:rPr lang="en-US" sz="1600" kern="1200" dirty="0" smtClean="0">
                <a:solidFill>
                  <a:schemeClr val="tx1"/>
                </a:solidFill>
                <a:latin typeface="+mn-lt"/>
                <a:ea typeface="ヒラギノ角ゴ Pro W3" pitchFamily="1" charset="-128"/>
                <a:cs typeface="+mn-cs"/>
              </a:rPr>
              <a:t> /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 picture and place it on top of the default picture making</a:t>
            </a:r>
            <a:r>
              <a:rPr lang="en-US" sz="1600" baseline="0" dirty="0" smtClean="0">
                <a:solidFill>
                  <a:schemeClr val="tx1"/>
                </a:solidFill>
                <a:latin typeface="Arial" charset="0"/>
                <a:ea typeface="ヒラギノ角ゴ Pro W3" pitchFamily="1" charset="-128"/>
              </a:rPr>
              <a:t> sure it covers the full photo</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457200"/>
            <a:ext cx="8229600" cy="914400"/>
          </a:xfrm>
          <a:noFill/>
        </p:spPr>
        <p:txBody>
          <a:body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428750"/>
            <a:ext cx="4040188"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068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8750"/>
            <a:ext cx="4041775"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68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457200"/>
            <a:ext cx="8229600" cy="914400"/>
          </a:xfrm>
          <a:noFill/>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457200"/>
            <a:ext cx="8229600" cy="914400"/>
          </a:xfrm>
          <a:noFill/>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3200399" cy="977900"/>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0" y="685800"/>
            <a:ext cx="4572001" cy="54403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200399"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bwMode="auto">
          <a:xfrm>
            <a:off x="0" y="6324600"/>
            <a:ext cx="3054096" cy="73152"/>
          </a:xfrm>
          <a:prstGeom prst="rect">
            <a:avLst/>
          </a:prstGeom>
          <a:solidFill>
            <a:srgbClr val="A04D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7" name="Rectangle 16"/>
          <p:cNvSpPr/>
          <p:nvPr/>
        </p:nvSpPr>
        <p:spPr bwMode="auto">
          <a:xfrm>
            <a:off x="3054096" y="6324600"/>
            <a:ext cx="3054096" cy="73152"/>
          </a:xfrm>
          <a:prstGeom prst="rect">
            <a:avLst/>
          </a:prstGeom>
          <a:solidFill>
            <a:srgbClr val="4F33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8" name="Rectangle 17"/>
          <p:cNvSpPr/>
          <p:nvPr/>
        </p:nvSpPr>
        <p:spPr bwMode="auto">
          <a:xfrm>
            <a:off x="6096000" y="6324600"/>
            <a:ext cx="3054096" cy="73152"/>
          </a:xfrm>
          <a:prstGeom prst="rect">
            <a:avLst/>
          </a:prstGeom>
          <a:solidFill>
            <a:srgbClr val="A494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Rectangle 1"/>
          <p:cNvSpPr/>
          <p:nvPr/>
        </p:nvSpPr>
        <p:spPr bwMode="auto">
          <a:xfrm>
            <a:off x="0" y="6400800"/>
            <a:ext cx="9144000" cy="457200"/>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
        <p:nvSpPr>
          <p:cNvPr id="174084" name="Rectangle 4"/>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371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60198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6" name="Date Placeholder 3"/>
          <p:cNvSpPr txBox="1">
            <a:spLocks/>
          </p:cNvSpPr>
          <p:nvPr/>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©2016 CliftonLarsonAllen LLP</a:t>
            </a:r>
            <a:endParaRPr lang="en-US" dirty="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760" y="6466275"/>
            <a:ext cx="326250" cy="326250"/>
          </a:xfrm>
          <a:prstGeom prst="rect">
            <a:avLst/>
          </a:prstGeom>
        </p:spPr>
      </p:pic>
      <p:sp>
        <p:nvSpPr>
          <p:cNvPr id="5" name="TextBox 4"/>
          <p:cNvSpPr txBox="1"/>
          <p:nvPr/>
        </p:nvSpPr>
        <p:spPr>
          <a:xfrm>
            <a:off x="685800" y="6521678"/>
            <a:ext cx="3733800" cy="215444"/>
          </a:xfrm>
          <a:prstGeom prst="rect">
            <a:avLst/>
          </a:prstGeom>
          <a:noFill/>
        </p:spPr>
        <p:txBody>
          <a:bodyPr wrap="square" rtlCol="0">
            <a:spAutoFit/>
          </a:bodyPr>
          <a:lstStyle/>
          <a:p>
            <a:r>
              <a:rPr lang="en-US" sz="800" kern="2000" spc="20" baseline="0" dirty="0" smtClean="0">
                <a:solidFill>
                  <a:srgbClr val="A04D1D"/>
                </a:solidFill>
              </a:rPr>
              <a:t>WEALTH ADVISORY  </a:t>
            </a:r>
            <a:r>
              <a:rPr lang="en-US" sz="800" kern="2000" spc="20" baseline="0" dirty="0" smtClean="0">
                <a:solidFill>
                  <a:srgbClr val="413000"/>
                </a:solidFill>
              </a:rPr>
              <a:t>|</a:t>
            </a:r>
            <a:r>
              <a:rPr lang="en-US" sz="800" kern="2000" spc="20" baseline="0" dirty="0" smtClean="0"/>
              <a:t>  </a:t>
            </a:r>
            <a:r>
              <a:rPr lang="en-US" sz="800" kern="2000" spc="20" baseline="0" dirty="0" smtClean="0">
                <a:solidFill>
                  <a:srgbClr val="4F3353"/>
                </a:solidFill>
              </a:rPr>
              <a:t>OUTSOURCING</a:t>
            </a:r>
            <a:r>
              <a:rPr lang="en-US" sz="800" kern="2000" spc="20" baseline="0" dirty="0" smtClean="0"/>
              <a:t>  </a:t>
            </a:r>
            <a:r>
              <a:rPr lang="en-US" sz="800" kern="2000" spc="20" baseline="0" dirty="0" smtClean="0">
                <a:solidFill>
                  <a:srgbClr val="413000"/>
                </a:solidFill>
              </a:rPr>
              <a:t>|</a:t>
            </a:r>
            <a:r>
              <a:rPr lang="en-US" sz="800" kern="2000" spc="20" baseline="0" dirty="0" smtClean="0"/>
              <a:t>  </a:t>
            </a:r>
            <a:r>
              <a:rPr lang="en-US" sz="800" kern="2000" spc="20" baseline="0" dirty="0" smtClean="0">
                <a:solidFill>
                  <a:srgbClr val="A49400"/>
                </a:solidFill>
              </a:rPr>
              <a:t>AUDIT, TAX, AND CONSULTING</a:t>
            </a:r>
            <a:endParaRPr lang="en-US" sz="800" kern="2000" spc="20" baseline="0" dirty="0">
              <a:solidFill>
                <a:srgbClr val="A49400"/>
              </a:solidFill>
            </a:endParaRPr>
          </a:p>
        </p:txBody>
      </p:sp>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67600" y="6477000"/>
            <a:ext cx="1158750" cy="3262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300"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300" dirty="0" smtClean="0"/>
              <a:t>Best of Accounting Complexities – FGFOA Central Florida Chapter Spring Meeting</a:t>
            </a:r>
            <a:endParaRPr lang="en-US" sz="3300" dirty="0"/>
          </a:p>
        </p:txBody>
      </p:sp>
      <p:sp>
        <p:nvSpPr>
          <p:cNvPr id="8" name="Subtitle 7"/>
          <p:cNvSpPr>
            <a:spLocks noGrp="1"/>
          </p:cNvSpPr>
          <p:nvPr>
            <p:ph type="subTitle" idx="1"/>
          </p:nvPr>
        </p:nvSpPr>
        <p:spPr/>
        <p:txBody>
          <a:bodyPr/>
          <a:lstStyle/>
          <a:p>
            <a:r>
              <a:rPr lang="en-US" dirty="0" smtClean="0"/>
              <a:t>By Andrew Laflin, CPA</a:t>
            </a:r>
          </a:p>
          <a:p>
            <a:r>
              <a:rPr lang="en-US" dirty="0" smtClean="0"/>
              <a:t>Principal, </a:t>
            </a:r>
            <a:r>
              <a:rPr lang="en-US" dirty="0" err="1" smtClean="0"/>
              <a:t>CliftonLarsonAllen</a:t>
            </a:r>
            <a:r>
              <a:rPr lang="en-US" dirty="0" smtClean="0"/>
              <a:t> LLP</a:t>
            </a:r>
            <a:endParaRPr lang="en-US" dirty="0"/>
          </a:p>
        </p:txBody>
      </p:sp>
    </p:spTree>
    <p:extLst>
      <p:ext uri="{BB962C8B-B14F-4D97-AF65-F5344CB8AC3E}">
        <p14:creationId xmlns:p14="http://schemas.microsoft.com/office/powerpoint/2010/main" val="1418236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Question #3 – Restricted Fund Balance/Net Position</a:t>
            </a:r>
            <a:endParaRPr lang="en-US" sz="2900" dirty="0"/>
          </a:p>
        </p:txBody>
      </p:sp>
      <p:sp>
        <p:nvSpPr>
          <p:cNvPr id="3" name="Content Placeholder 2"/>
          <p:cNvSpPr>
            <a:spLocks noGrp="1"/>
          </p:cNvSpPr>
          <p:nvPr>
            <p:ph idx="1"/>
          </p:nvPr>
        </p:nvSpPr>
        <p:spPr/>
        <p:txBody>
          <a:bodyPr/>
          <a:lstStyle/>
          <a:p>
            <a:r>
              <a:rPr lang="en-US" sz="2600" dirty="0"/>
              <a:t>T</a:t>
            </a:r>
            <a:r>
              <a:rPr lang="en-US" sz="2600" dirty="0" smtClean="0"/>
              <a:t>he City also has the following modified accrual / full accrual differences to consider:</a:t>
            </a:r>
          </a:p>
          <a:p>
            <a:pPr lvl="1"/>
            <a:r>
              <a:rPr lang="en-US" sz="2000" dirty="0" smtClean="0"/>
              <a:t>Capital assets, net (general gov’t activities) = 22,068,412</a:t>
            </a:r>
          </a:p>
          <a:p>
            <a:pPr lvl="1"/>
            <a:r>
              <a:rPr lang="en-US" sz="2000" dirty="0" smtClean="0"/>
              <a:t>Bonds &amp; notes payable (general gov’t activities) = 5,417,633</a:t>
            </a:r>
          </a:p>
          <a:p>
            <a:pPr lvl="1"/>
            <a:r>
              <a:rPr lang="en-US" sz="2000" dirty="0" smtClean="0"/>
              <a:t>Pension related amounts and compensated absences allocated across funds based on headcount: 3 employees in Community Redevelopment Fund; zero employees in Street Improvement Fund &amp; Debt Service Fund</a:t>
            </a:r>
          </a:p>
          <a:p>
            <a:pPr lvl="1"/>
            <a:r>
              <a:rPr lang="en-US" sz="2000" dirty="0" smtClean="0"/>
              <a:t>Grant revenue in Street Improvement Fund awarded in FY ’16, collected in January 2017 (City’s availability criterion is within 60 days after year end), and spent in FY ‘17 &amp; FY ‘18 (eligibility criteria have been met) = $165,438</a:t>
            </a:r>
          </a:p>
          <a:p>
            <a:pPr lvl="1"/>
            <a:r>
              <a:rPr lang="en-US" sz="2000" dirty="0" smtClean="0"/>
              <a:t>Accrued interest payable in gov’t activities (payment recorded in debt service fund) = $123,114</a:t>
            </a:r>
            <a:endParaRPr lang="en-US" sz="20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209566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Question #3 – Restricted Fund Balance/Net Position</a:t>
            </a:r>
          </a:p>
        </p:txBody>
      </p:sp>
      <p:sp>
        <p:nvSpPr>
          <p:cNvPr id="3" name="Content Placeholder 2"/>
          <p:cNvSpPr>
            <a:spLocks noGrp="1"/>
          </p:cNvSpPr>
          <p:nvPr>
            <p:ph idx="1"/>
          </p:nvPr>
        </p:nvSpPr>
        <p:spPr/>
        <p:txBody>
          <a:bodyPr/>
          <a:lstStyle/>
          <a:p>
            <a:r>
              <a:rPr lang="en-US" sz="1700" dirty="0" smtClean="0"/>
              <a:t>The City of Palmetto participates in the Florida Retirement System. It has 26 employees, and 18 of those employees participate in the traditional pension plan, while the remaining 8 employees participate in the Investment Plan (defined contribution plan option).  All employees participate in the health insurance subsidy plan ($150 per month stipend upon retirement). As of June 30, 2016, the City’s net pension liability consisted of the following:</a:t>
            </a:r>
          </a:p>
          <a:p>
            <a:endParaRPr lang="en-US" dirty="0" smtClean="0"/>
          </a:p>
        </p:txBody>
      </p:sp>
      <p:sp>
        <p:nvSpPr>
          <p:cNvPr id="4" name="Slide Number Placeholder 3"/>
          <p:cNvSpPr>
            <a:spLocks noGrp="1"/>
          </p:cNvSpPr>
          <p:nvPr>
            <p:ph type="sldNum" sz="quarter" idx="4"/>
          </p:nvPr>
        </p:nvSpPr>
        <p:spPr/>
        <p:txBody>
          <a:bodyPr/>
          <a:lstStyle/>
          <a:p>
            <a:fld id="{F8E24598-D429-A34B-B4A6-5808099B37D3}"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7555534"/>
              </p:ext>
            </p:extLst>
          </p:nvPr>
        </p:nvGraphicFramePr>
        <p:xfrm>
          <a:off x="1447800" y="3048000"/>
          <a:ext cx="6553200" cy="3159760"/>
        </p:xfrm>
        <a:graphic>
          <a:graphicData uri="http://schemas.openxmlformats.org/drawingml/2006/table">
            <a:tbl>
              <a:tblPr firstRow="1" bandRow="1">
                <a:tableStyleId>{125E5076-3810-47DD-B79F-674D7AD40C01}</a:tableStyleId>
              </a:tblPr>
              <a:tblGrid>
                <a:gridCol w="2819400"/>
                <a:gridCol w="1752600"/>
                <a:gridCol w="1981200"/>
              </a:tblGrid>
              <a:tr h="370840">
                <a:tc>
                  <a:txBody>
                    <a:bodyPr/>
                    <a:lstStyle/>
                    <a:p>
                      <a:r>
                        <a:rPr lang="en-US" dirty="0" smtClean="0"/>
                        <a:t>Amount</a:t>
                      </a:r>
                      <a:endParaRPr lang="en-US" dirty="0"/>
                    </a:p>
                  </a:txBody>
                  <a:tcPr/>
                </a:tc>
                <a:tc>
                  <a:txBody>
                    <a:bodyPr/>
                    <a:lstStyle/>
                    <a:p>
                      <a:r>
                        <a:rPr lang="en-US" dirty="0" smtClean="0"/>
                        <a:t>FRS Pension (18 employees )</a:t>
                      </a:r>
                      <a:endParaRPr lang="en-US" dirty="0"/>
                    </a:p>
                  </a:txBody>
                  <a:tcPr/>
                </a:tc>
                <a:tc>
                  <a:txBody>
                    <a:bodyPr/>
                    <a:lstStyle/>
                    <a:p>
                      <a:r>
                        <a:rPr lang="en-US" dirty="0" smtClean="0"/>
                        <a:t>HIS</a:t>
                      </a:r>
                      <a:r>
                        <a:rPr lang="en-US" baseline="0" dirty="0" smtClean="0"/>
                        <a:t> Plan</a:t>
                      </a:r>
                      <a:r>
                        <a:rPr lang="en-US" dirty="0" smtClean="0"/>
                        <a:t> (26 employees)</a:t>
                      </a:r>
                      <a:endParaRPr lang="en-US" dirty="0"/>
                    </a:p>
                  </a:txBody>
                  <a:tcPr/>
                </a:tc>
              </a:tr>
              <a:tr h="370840">
                <a:tc>
                  <a:txBody>
                    <a:bodyPr/>
                    <a:lstStyle/>
                    <a:p>
                      <a:r>
                        <a:rPr lang="en-US" sz="1400" dirty="0" smtClean="0"/>
                        <a:t>Net Pension Liability</a:t>
                      </a:r>
                      <a:endParaRPr lang="en-US" sz="1400" dirty="0"/>
                    </a:p>
                  </a:txBody>
                  <a:tcPr/>
                </a:tc>
                <a:tc>
                  <a:txBody>
                    <a:bodyPr/>
                    <a:lstStyle/>
                    <a:p>
                      <a:r>
                        <a:rPr lang="en-US" dirty="0" smtClean="0"/>
                        <a:t>$1,472,770</a:t>
                      </a:r>
                      <a:endParaRPr lang="en-US" dirty="0"/>
                    </a:p>
                  </a:txBody>
                  <a:tcPr/>
                </a:tc>
                <a:tc>
                  <a:txBody>
                    <a:bodyPr/>
                    <a:lstStyle/>
                    <a:p>
                      <a:r>
                        <a:rPr lang="en-US" dirty="0" smtClean="0"/>
                        <a:t>$750,660</a:t>
                      </a:r>
                      <a:endParaRPr lang="en-US" dirty="0"/>
                    </a:p>
                  </a:txBody>
                  <a:tcPr/>
                </a:tc>
              </a:tr>
              <a:tr h="370840">
                <a:tc>
                  <a:txBody>
                    <a:bodyPr/>
                    <a:lstStyle/>
                    <a:p>
                      <a:r>
                        <a:rPr lang="en-US" sz="1400" dirty="0" smtClean="0"/>
                        <a:t>Deferred Outflows</a:t>
                      </a:r>
                      <a:r>
                        <a:rPr lang="en-US" sz="1400" baseline="0" dirty="0" smtClean="0"/>
                        <a:t> of Resources</a:t>
                      </a:r>
                      <a:endParaRPr lang="en-US" sz="1400" dirty="0"/>
                    </a:p>
                  </a:txBody>
                  <a:tcPr/>
                </a:tc>
                <a:tc>
                  <a:txBody>
                    <a:bodyPr/>
                    <a:lstStyle/>
                    <a:p>
                      <a:r>
                        <a:rPr lang="en-US" dirty="0" smtClean="0"/>
                        <a:t>$964,240</a:t>
                      </a:r>
                      <a:endParaRPr lang="en-US" dirty="0"/>
                    </a:p>
                  </a:txBody>
                  <a:tcPr/>
                </a:tc>
                <a:tc>
                  <a:txBody>
                    <a:bodyPr/>
                    <a:lstStyle/>
                    <a:p>
                      <a:r>
                        <a:rPr lang="en-US" dirty="0" smtClean="0"/>
                        <a:t>$94,285</a:t>
                      </a:r>
                      <a:endParaRPr lang="en-US" dirty="0"/>
                    </a:p>
                  </a:txBody>
                  <a:tcPr/>
                </a:tc>
              </a:tr>
              <a:tr h="370840">
                <a:tc>
                  <a:txBody>
                    <a:bodyPr/>
                    <a:lstStyle/>
                    <a:p>
                      <a:r>
                        <a:rPr lang="en-US" sz="1400" dirty="0" smtClean="0"/>
                        <a:t>Deferred</a:t>
                      </a:r>
                      <a:r>
                        <a:rPr lang="en-US" sz="1400" baseline="0" dirty="0" smtClean="0"/>
                        <a:t> Inflows of Resources</a:t>
                      </a:r>
                      <a:endParaRPr lang="en-US" sz="1400" dirty="0"/>
                    </a:p>
                  </a:txBody>
                  <a:tcPr/>
                </a:tc>
                <a:tc>
                  <a:txBody>
                    <a:bodyPr/>
                    <a:lstStyle/>
                    <a:p>
                      <a:r>
                        <a:rPr lang="en-US" dirty="0" smtClean="0"/>
                        <a:t>$905,353</a:t>
                      </a:r>
                      <a:endParaRPr lang="en-US" dirty="0"/>
                    </a:p>
                  </a:txBody>
                  <a:tcPr/>
                </a:tc>
                <a:tc>
                  <a:txBody>
                    <a:bodyPr/>
                    <a:lstStyle/>
                    <a:p>
                      <a:r>
                        <a:rPr lang="en-US" dirty="0" smtClean="0"/>
                        <a:t>$0</a:t>
                      </a:r>
                      <a:endParaRPr lang="en-US" dirty="0"/>
                    </a:p>
                  </a:txBody>
                  <a:tcPr/>
                </a:tc>
              </a:tr>
              <a:tr h="370840">
                <a:tc>
                  <a:txBody>
                    <a:bodyPr/>
                    <a:lstStyle/>
                    <a:p>
                      <a:r>
                        <a:rPr lang="en-US" sz="1400" dirty="0" smtClean="0"/>
                        <a:t>Contributions</a:t>
                      </a:r>
                      <a:r>
                        <a:rPr lang="en-US" sz="1400" baseline="0" dirty="0" smtClean="0"/>
                        <a:t>  7/1/15 – 6/30/16</a:t>
                      </a:r>
                      <a:endParaRPr lang="en-US" sz="1400" dirty="0"/>
                    </a:p>
                  </a:txBody>
                  <a:tcPr/>
                </a:tc>
                <a:tc>
                  <a:txBody>
                    <a:bodyPr/>
                    <a:lstStyle/>
                    <a:p>
                      <a:r>
                        <a:rPr lang="en-US" dirty="0" smtClean="0"/>
                        <a:t>$278,000</a:t>
                      </a:r>
                      <a:endParaRPr lang="en-US" dirty="0"/>
                    </a:p>
                  </a:txBody>
                  <a:tcPr/>
                </a:tc>
                <a:tc>
                  <a:txBody>
                    <a:bodyPr/>
                    <a:lstStyle/>
                    <a:p>
                      <a:r>
                        <a:rPr lang="en-US" dirty="0" smtClean="0"/>
                        <a:t>$28,137</a:t>
                      </a:r>
                      <a:endParaRPr lang="en-US" dirty="0"/>
                    </a:p>
                  </a:txBody>
                  <a:tcPr/>
                </a:tc>
              </a:tr>
              <a:tr h="370840">
                <a:tc>
                  <a:txBody>
                    <a:bodyPr/>
                    <a:lstStyle/>
                    <a:p>
                      <a:r>
                        <a:rPr lang="en-US" sz="1400" dirty="0" smtClean="0"/>
                        <a:t>Contributions</a:t>
                      </a:r>
                      <a:r>
                        <a:rPr lang="en-US" sz="1400" baseline="0" dirty="0" smtClean="0"/>
                        <a:t> Subsequent to PY Measurement Date</a:t>
                      </a:r>
                      <a:endParaRPr lang="en-US" sz="1400" dirty="0"/>
                    </a:p>
                  </a:txBody>
                  <a:tcPr/>
                </a:tc>
                <a:tc>
                  <a:txBody>
                    <a:bodyPr/>
                    <a:lstStyle/>
                    <a:p>
                      <a:r>
                        <a:rPr lang="en-US" dirty="0" smtClean="0"/>
                        <a:t>$61,191</a:t>
                      </a:r>
                      <a:endParaRPr lang="en-US" dirty="0"/>
                    </a:p>
                  </a:txBody>
                  <a:tcPr/>
                </a:tc>
                <a:tc>
                  <a:txBody>
                    <a:bodyPr/>
                    <a:lstStyle/>
                    <a:p>
                      <a:r>
                        <a:rPr lang="en-US" dirty="0" smtClean="0"/>
                        <a:t>$6,228</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Contributions</a:t>
                      </a:r>
                      <a:r>
                        <a:rPr lang="en-US" sz="1400" baseline="0" dirty="0" smtClean="0"/>
                        <a:t> Subsequent to CY Measurement Date</a:t>
                      </a:r>
                      <a:endParaRPr lang="en-US" sz="1400" dirty="0" smtClean="0"/>
                    </a:p>
                  </a:txBody>
                  <a:tcPr/>
                </a:tc>
                <a:tc>
                  <a:txBody>
                    <a:bodyPr/>
                    <a:lstStyle/>
                    <a:p>
                      <a:r>
                        <a:rPr lang="en-US" dirty="0" smtClean="0"/>
                        <a:t>$67,791</a:t>
                      </a:r>
                      <a:endParaRPr lang="en-US" dirty="0"/>
                    </a:p>
                  </a:txBody>
                  <a:tcPr/>
                </a:tc>
                <a:tc>
                  <a:txBody>
                    <a:bodyPr/>
                    <a:lstStyle/>
                    <a:p>
                      <a:r>
                        <a:rPr lang="en-US" dirty="0" smtClean="0"/>
                        <a:t>$8,843</a:t>
                      </a:r>
                      <a:endParaRPr lang="en-US" dirty="0"/>
                    </a:p>
                  </a:txBody>
                  <a:tcPr/>
                </a:tc>
              </a:tr>
            </a:tbl>
          </a:graphicData>
        </a:graphic>
      </p:graphicFrame>
    </p:spTree>
    <p:extLst>
      <p:ext uri="{BB962C8B-B14F-4D97-AF65-F5344CB8AC3E}">
        <p14:creationId xmlns:p14="http://schemas.microsoft.com/office/powerpoint/2010/main" val="319849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Question #3 – Restricted Fund Balance/Net Position</a:t>
            </a:r>
          </a:p>
        </p:txBody>
      </p:sp>
      <p:sp>
        <p:nvSpPr>
          <p:cNvPr id="3" name="Content Placeholder 2"/>
          <p:cNvSpPr>
            <a:spLocks noGrp="1"/>
          </p:cNvSpPr>
          <p:nvPr>
            <p:ph idx="1"/>
          </p:nvPr>
        </p:nvSpPr>
        <p:spPr/>
        <p:txBody>
          <a:bodyPr/>
          <a:lstStyle/>
          <a:p>
            <a:r>
              <a:rPr lang="en-US" dirty="0" smtClean="0"/>
              <a:t>Compensated Absences:</a:t>
            </a:r>
          </a:p>
          <a:p>
            <a:pPr lvl="1"/>
            <a:r>
              <a:rPr lang="en-US" dirty="0" smtClean="0"/>
              <a:t>FRS Pension Plan (multi-employer cost sharing defined benefit) employees (6.8% employer contribution) - 18 employees total:</a:t>
            </a:r>
          </a:p>
          <a:p>
            <a:pPr lvl="2"/>
            <a:r>
              <a:rPr lang="en-US" dirty="0" smtClean="0"/>
              <a:t>Liability: # of hours x applicable wage rate = $663,540 </a:t>
            </a:r>
          </a:p>
          <a:p>
            <a:pPr lvl="1"/>
            <a:r>
              <a:rPr lang="en-US" dirty="0" smtClean="0"/>
              <a:t>FRS Investment Plan (defined contribution) employees (3.3% employer contribution) - 8 employees total:</a:t>
            </a:r>
          </a:p>
          <a:p>
            <a:pPr lvl="2"/>
            <a:r>
              <a:rPr lang="en-US" dirty="0" smtClean="0"/>
              <a:t>Liability: </a:t>
            </a:r>
            <a:r>
              <a:rPr lang="en-US" dirty="0"/>
              <a:t># of hours x applicable wage rate </a:t>
            </a:r>
            <a:r>
              <a:rPr lang="en-US" dirty="0" smtClean="0"/>
              <a:t>= $214,680</a:t>
            </a:r>
          </a:p>
          <a:p>
            <a:r>
              <a:rPr lang="en-US" dirty="0" smtClean="0"/>
              <a:t>Comp Absences &amp; Net Pension Liability:</a:t>
            </a:r>
          </a:p>
          <a:p>
            <a:pPr lvl="1"/>
            <a:r>
              <a:rPr lang="en-US" dirty="0" smtClean="0"/>
              <a:t>Two CRA employees are in the FRS traditional pension plan; one CRA employee is in the FRS Investment plan</a:t>
            </a:r>
          </a:p>
        </p:txBody>
      </p:sp>
      <p:sp>
        <p:nvSpPr>
          <p:cNvPr id="4" name="Slide Number Placeholder 3"/>
          <p:cNvSpPr>
            <a:spLocks noGrp="1"/>
          </p:cNvSpPr>
          <p:nvPr>
            <p:ph type="sldNum" sz="quarter" idx="4"/>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117372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Question #3 – Restricted Fund Balance/Net Position</a:t>
            </a:r>
          </a:p>
        </p:txBody>
      </p:sp>
      <p:sp>
        <p:nvSpPr>
          <p:cNvPr id="3" name="Content Placeholder 2"/>
          <p:cNvSpPr>
            <a:spLocks noGrp="1"/>
          </p:cNvSpPr>
          <p:nvPr>
            <p:ph idx="1"/>
          </p:nvPr>
        </p:nvSpPr>
        <p:spPr/>
        <p:txBody>
          <a:bodyPr/>
          <a:lstStyle/>
          <a:p>
            <a:r>
              <a:rPr lang="en-US" dirty="0" smtClean="0"/>
              <a:t>The City also is partially self-funded for health-related benefits for its employees.  The City has a Medical Self Insurance Fund that reports claim activity within this plan.  At September 30, 2016, claim liability (including IBNR) was $334,615.  The City is also required under an escrow agreement with the medical benefits claims processor to establish a deposit account with this TPA that maintains a balance of $200,000 that must constantly be replenished to that level.</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201451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Answer #3 – Restricted Fund Balance/Net Position</a:t>
            </a:r>
          </a:p>
        </p:txBody>
      </p:sp>
      <p:sp>
        <p:nvSpPr>
          <p:cNvPr id="3" name="Content Placeholder 2"/>
          <p:cNvSpPr>
            <a:spLocks noGrp="1"/>
          </p:cNvSpPr>
          <p:nvPr>
            <p:ph idx="1"/>
          </p:nvPr>
        </p:nvSpPr>
        <p:spPr/>
        <p:txBody>
          <a:bodyPr/>
          <a:lstStyle/>
          <a:p>
            <a:r>
              <a:rPr lang="en-US" sz="2600" dirty="0"/>
              <a:t>GASBS 16, para. 11: an additional accrual should be made for salary-related payments such as the employer's share of social security and Medicare taxes and the employer's contribution to a defined contribution or cost-sharing multiple-employer defined benefit pension </a:t>
            </a:r>
            <a:r>
              <a:rPr lang="en-US" sz="2600" dirty="0" smtClean="0"/>
              <a:t>plan (</a:t>
            </a:r>
            <a:r>
              <a:rPr lang="en-US" sz="2600" b="1" dirty="0" smtClean="0"/>
              <a:t>WAIT!  That’s been amended; see next slide)</a:t>
            </a:r>
            <a:endParaRPr lang="en-US" sz="2600" dirty="0"/>
          </a:p>
          <a:p>
            <a:r>
              <a:rPr lang="en-US" sz="2600" dirty="0"/>
              <a:t>GASB Implementation Guide Ch. Z.16.2: recognize governmental fund liability to the extent that the liability has matured (come due for payment) each period.  Payments come due each period upon the occurrence of relevant events such as employee resignations and retirements</a:t>
            </a:r>
          </a:p>
        </p:txBody>
      </p:sp>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27801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Answer #3 – Restricted Fund Balance/Net Position</a:t>
            </a:r>
          </a:p>
        </p:txBody>
      </p:sp>
      <p:sp>
        <p:nvSpPr>
          <p:cNvPr id="3" name="Content Placeholder 2"/>
          <p:cNvSpPr>
            <a:spLocks noGrp="1"/>
          </p:cNvSpPr>
          <p:nvPr>
            <p:ph idx="1"/>
          </p:nvPr>
        </p:nvSpPr>
        <p:spPr/>
        <p:txBody>
          <a:bodyPr/>
          <a:lstStyle/>
          <a:p>
            <a:r>
              <a:rPr lang="en-US" sz="1800" dirty="0"/>
              <a:t>5.255.1. Q—If an employer is required to include amounts paid for compensated absences balances in the amount of payroll on which the employer's contributions to a defined benefit pension plan is based, should the employer accrue the anticipated amounts as a liability for salary-related payments in conformity with the requirements of Statement No. 16, </a:t>
            </a:r>
            <a:r>
              <a:rPr lang="en-US" sz="1800" i="1" dirty="0"/>
              <a:t>Accounting for Compensated Absences</a:t>
            </a:r>
            <a:r>
              <a:rPr lang="en-US" sz="1800" dirty="0"/>
              <a:t>, paragraph 11?</a:t>
            </a:r>
          </a:p>
          <a:p>
            <a:r>
              <a:rPr lang="en-US" sz="1800" dirty="0"/>
              <a:t>A—No. The employer's additional contributions to the pension plan that are expected to arise as a result of the payment of compensated absences should not be accrued as an additional liability under Statement 16. Instead, the pension benefits, if any, that are expected to arise as a result of the projected payment of the compensated absences to the employee should be included in the projection of benefit payments for purposes of Statement 68 and, therefore, would be included in the net pension liability. Payments to the pension plan that are made as a result of the compensated absence would be recognized as an increase in the pension plan's fiduciary net position in the period in which the payments are due and would, at that time, reduce the employer's net pension liability. </a:t>
            </a:r>
          </a:p>
          <a:p>
            <a:pPr marL="0" indent="0">
              <a:buNone/>
            </a:pP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294013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Answer </a:t>
            </a:r>
            <a:r>
              <a:rPr lang="en-US" sz="3000" dirty="0"/>
              <a:t>#3 – Restricted Fund Balance/Net Position</a:t>
            </a:r>
          </a:p>
        </p:txBody>
      </p:sp>
      <p:sp>
        <p:nvSpPr>
          <p:cNvPr id="3" name="Content Placeholder 2"/>
          <p:cNvSpPr>
            <a:spLocks noGrp="1"/>
          </p:cNvSpPr>
          <p:nvPr>
            <p:ph idx="1"/>
          </p:nvPr>
        </p:nvSpPr>
        <p:spPr/>
        <p:txBody>
          <a:bodyPr/>
          <a:lstStyle/>
          <a:p>
            <a:r>
              <a:rPr lang="en-US" sz="2400" dirty="0"/>
              <a:t>7.24.5. Q—A general state statute pertaining to local government finances requires that “revenues derived from a fee or charge shall not be used for any purpose other than that for which the fee or charge was imposed.” If certain fees of a local government in that state have been charged for the purpose of future infrastructure replacement, should those accumulated fees be reported as </a:t>
            </a:r>
            <a:r>
              <a:rPr lang="en-US" sz="2400" i="1" dirty="0"/>
              <a:t>restricted net position</a:t>
            </a:r>
            <a:r>
              <a:rPr lang="en-US" sz="2400" dirty="0"/>
              <a:t> in the statement of net position?</a:t>
            </a:r>
          </a:p>
          <a:p>
            <a:r>
              <a:rPr lang="en-US" sz="2400" dirty="0"/>
              <a:t>A—Yes. The general statute applies to all jurisdictions in the state and creates a legally enforceable restriction on the use of resources raised through fees and charges. Therefore, in this example, the residual net position should be displayed in a restricted net position account. </a:t>
            </a:r>
          </a:p>
        </p:txBody>
      </p:sp>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181180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Answer </a:t>
            </a:r>
            <a:r>
              <a:rPr lang="en-US" sz="3000" dirty="0"/>
              <a:t>#3 – Restricted Fund Balance/Net Position</a:t>
            </a:r>
          </a:p>
        </p:txBody>
      </p:sp>
      <p:sp>
        <p:nvSpPr>
          <p:cNvPr id="3" name="Content Placeholder 2"/>
          <p:cNvSpPr>
            <a:spLocks noGrp="1"/>
          </p:cNvSpPr>
          <p:nvPr>
            <p:ph idx="1"/>
          </p:nvPr>
        </p:nvSpPr>
        <p:spPr/>
        <p:txBody>
          <a:bodyPr/>
          <a:lstStyle/>
          <a:p>
            <a:r>
              <a:rPr lang="en-US" sz="2400" dirty="0" smtClean="0"/>
              <a:t>GASBS 54 para 8: </a:t>
            </a:r>
            <a:r>
              <a:rPr lang="en-US" sz="2400" dirty="0"/>
              <a:t>Except as provided for in paragraph 7, amounts that are restricted to specific purposes, pursuant to the definition of </a:t>
            </a:r>
            <a:r>
              <a:rPr lang="en-US" sz="2400" i="1" dirty="0"/>
              <a:t>restricted</a:t>
            </a:r>
            <a:r>
              <a:rPr lang="en-US" sz="2400" dirty="0"/>
              <a:t> in paragraph 34 of Statement 34, as amended by Statement No. 46, </a:t>
            </a:r>
            <a:r>
              <a:rPr lang="en-US" sz="2400" i="1" dirty="0"/>
              <a:t>Net Assets Restricted by Enabling Legislation,</a:t>
            </a:r>
            <a:r>
              <a:rPr lang="en-US" sz="2400" dirty="0"/>
              <a:t> should be reported as </a:t>
            </a:r>
            <a:r>
              <a:rPr lang="en-US" sz="2400" i="1" dirty="0"/>
              <a:t>restricted fund balance.</a:t>
            </a:r>
            <a:r>
              <a:rPr lang="en-US" sz="2400" dirty="0"/>
              <a:t> Fund balance should be reported as restricted when constraints placed on the use of resources are either:</a:t>
            </a:r>
          </a:p>
          <a:p>
            <a:pPr lvl="1"/>
            <a:r>
              <a:rPr lang="en-US" sz="2200" dirty="0"/>
              <a:t>a. Externally imposed by creditors (such as through debt covenants), grantors, contributors, or laws or regulations of other governments; or </a:t>
            </a:r>
          </a:p>
          <a:p>
            <a:pPr lvl="1"/>
            <a:r>
              <a:rPr lang="en-US" sz="2200" dirty="0"/>
              <a:t>b. Imposed by law through constitutional provisions or enabling legislation. </a:t>
            </a:r>
          </a:p>
        </p:txBody>
      </p:sp>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274213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Answer #3 – Restricted Fund Balance/Net Position</a:t>
            </a:r>
            <a:endParaRPr lang="en-US" sz="3000" dirty="0"/>
          </a:p>
        </p:txBody>
      </p:sp>
      <p:sp>
        <p:nvSpPr>
          <p:cNvPr id="3" name="Content Placeholder 2"/>
          <p:cNvSpPr>
            <a:spLocks noGrp="1"/>
          </p:cNvSpPr>
          <p:nvPr>
            <p:ph idx="1"/>
          </p:nvPr>
        </p:nvSpPr>
        <p:spPr/>
        <p:txBody>
          <a:bodyPr/>
          <a:lstStyle/>
          <a:p>
            <a:r>
              <a:rPr lang="en-US" sz="2250" dirty="0"/>
              <a:t>Z.54.10. </a:t>
            </a:r>
            <a:r>
              <a:rPr lang="en-US" sz="2250" b="1" i="1" dirty="0"/>
              <a:t>Q</a:t>
            </a:r>
            <a:r>
              <a:rPr lang="en-US" sz="2250" dirty="0"/>
              <a:t>—Should the amount reported in governmental funds as restricted fund balance equal the amount reported as restricted net position for governmental activities in the government-wide statement of net position? </a:t>
            </a:r>
            <a:endParaRPr lang="en-US" sz="2250" dirty="0" smtClean="0"/>
          </a:p>
          <a:p>
            <a:r>
              <a:rPr lang="en-US" sz="2250" b="1" i="1" dirty="0" smtClean="0"/>
              <a:t>A</a:t>
            </a:r>
            <a:r>
              <a:rPr lang="en-US" sz="2250" dirty="0" smtClean="0"/>
              <a:t>—There </a:t>
            </a:r>
            <a:r>
              <a:rPr lang="en-US" sz="2250" dirty="0"/>
              <a:t>are three reasons why those amounts will generally be different. First, the principal amount of a permanent fund is classified as </a:t>
            </a:r>
            <a:r>
              <a:rPr lang="en-US" sz="2250" dirty="0" err="1"/>
              <a:t>nonspendable</a:t>
            </a:r>
            <a:r>
              <a:rPr lang="en-US" sz="2250" dirty="0"/>
              <a:t> fund balance in the governmental fund financial statements but is included in restricted net position in the government-wide statement of net position. Second, reconciling items that represent basis of accounting differences may cause the amounts to be different. And, finally, internal service fund net position are generally included with governmental activities. </a:t>
            </a:r>
          </a:p>
        </p:txBody>
      </p:sp>
      <p:sp>
        <p:nvSpPr>
          <p:cNvPr id="4" name="Slide Number Placeholder 3"/>
          <p:cNvSpPr>
            <a:spLocks noGrp="1"/>
          </p:cNvSpPr>
          <p:nvPr>
            <p:ph type="sldNum" sz="quarter" idx="4"/>
          </p:nvPr>
        </p:nvSpPr>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138855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Answer #3 – Restricted Fund Balance/Net Position</a:t>
            </a:r>
            <a:endParaRPr lang="en-US" sz="3000" dirty="0"/>
          </a:p>
        </p:txBody>
      </p:sp>
      <p:sp>
        <p:nvSpPr>
          <p:cNvPr id="3" name="Content Placeholder 2"/>
          <p:cNvSpPr>
            <a:spLocks noGrp="1"/>
          </p:cNvSpPr>
          <p:nvPr>
            <p:ph idx="1"/>
          </p:nvPr>
        </p:nvSpPr>
        <p:spPr/>
        <p:txBody>
          <a:bodyPr/>
          <a:lstStyle/>
          <a:p>
            <a:r>
              <a:rPr lang="en-US" sz="2000" dirty="0"/>
              <a:t>7.22.9. Q—A government accrues and reports a long-term liability for accretion of interest on deep-discount (capital appreciation) debt that was issued for the construction of general governmental capital assets. Which component of net position should be reduced by the liability?</a:t>
            </a:r>
          </a:p>
          <a:p>
            <a:r>
              <a:rPr lang="en-US" sz="2000" dirty="0"/>
              <a:t>A—Accrued interest on any capital-related debt, including deep-discount debt, generally should not be included in the computation of the </a:t>
            </a:r>
            <a:r>
              <a:rPr lang="en-US" sz="2000" i="1" dirty="0"/>
              <a:t>net investment in capital assets</a:t>
            </a:r>
            <a:r>
              <a:rPr lang="en-US" sz="2000" dirty="0"/>
              <a:t> component of net position. The amount of the “borrowing attributable to the acquisition, construction, or improvement” of a capital asset is the proceeds, rather than the total amount, including interest, that will be paid at maturity. Generally, the accrued interest liability would be included in unrestricted net position. However, if the government has established a “sinking” fund to accumulate cash to pay off the debt at maturity, the accrued interest would be included in (reduce) the same component of net position as the sinking fund resources. </a:t>
            </a:r>
          </a:p>
          <a:p>
            <a:pPr marL="0" indent="0">
              <a:buNone/>
            </a:pP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19</a:t>
            </a:fld>
            <a:endParaRPr lang="en-US" dirty="0"/>
          </a:p>
        </p:txBody>
      </p:sp>
    </p:spTree>
    <p:extLst>
      <p:ext uri="{BB962C8B-B14F-4D97-AF65-F5344CB8AC3E}">
        <p14:creationId xmlns:p14="http://schemas.microsoft.com/office/powerpoint/2010/main" val="171021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a:t>This session will provide answers to a series of questions that present complex and often overlooked accounting and financial reporting issues. Examples include the following:</a:t>
            </a:r>
          </a:p>
          <a:p>
            <a:pPr lvl="1"/>
            <a:r>
              <a:rPr lang="en-US" sz="2600" dirty="0" smtClean="0"/>
              <a:t>Debt Issuance in a Governmental Fund</a:t>
            </a:r>
            <a:endParaRPr lang="en-US" sz="2600" dirty="0"/>
          </a:p>
          <a:p>
            <a:pPr lvl="1"/>
            <a:r>
              <a:rPr lang="en-US" sz="2600" dirty="0" smtClean="0"/>
              <a:t>Capital Asset Transfer Between Funds</a:t>
            </a:r>
            <a:endParaRPr lang="en-US" sz="2600" dirty="0"/>
          </a:p>
          <a:p>
            <a:pPr lvl="1"/>
            <a:r>
              <a:rPr lang="en-US" sz="2600" dirty="0" smtClean="0"/>
              <a:t>Restricted Net </a:t>
            </a:r>
            <a:r>
              <a:rPr lang="en-US" sz="2600" dirty="0"/>
              <a:t>Position </a:t>
            </a:r>
            <a:r>
              <a:rPr lang="en-US" sz="2600" dirty="0" smtClean="0"/>
              <a:t>&amp; Fund Balance</a:t>
            </a:r>
          </a:p>
          <a:p>
            <a:pPr lvl="1"/>
            <a:r>
              <a:rPr lang="en-US" sz="2600" dirty="0" smtClean="0"/>
              <a:t>Capital Outlay &amp; Capital Asset Additions</a:t>
            </a:r>
          </a:p>
          <a:p>
            <a:pPr lvl="1"/>
            <a:r>
              <a:rPr lang="en-US" sz="2600" dirty="0" smtClean="0"/>
              <a:t>Revenue Recognition for Property Taxes</a:t>
            </a:r>
          </a:p>
          <a:p>
            <a:pPr lvl="1"/>
            <a:r>
              <a:rPr lang="en-US" sz="2600" dirty="0" smtClean="0"/>
              <a:t>Capitalized Interest</a:t>
            </a:r>
            <a:endParaRPr lang="en-US" sz="2600" dirty="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210028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Answer #3 – Restricted Fund Balance/Net Position</a:t>
            </a:r>
            <a:endParaRPr lang="en-US" sz="3000" dirty="0"/>
          </a:p>
        </p:txBody>
      </p:sp>
      <p:sp>
        <p:nvSpPr>
          <p:cNvPr id="3" name="Content Placeholder 2"/>
          <p:cNvSpPr>
            <a:spLocks noGrp="1"/>
          </p:cNvSpPr>
          <p:nvPr>
            <p:ph idx="1"/>
          </p:nvPr>
        </p:nvSpPr>
        <p:spPr/>
        <p:txBody>
          <a:bodyPr/>
          <a:lstStyle/>
          <a:p>
            <a:r>
              <a:rPr lang="en-US" sz="2600" dirty="0" smtClean="0"/>
              <a:t>Restricted Fund Balance:			$1,134,994</a:t>
            </a:r>
          </a:p>
          <a:p>
            <a:pPr lvl="1"/>
            <a:r>
              <a:rPr lang="en-US" sz="2200" dirty="0" smtClean="0"/>
              <a:t>Capital Assets, Net:					N/A</a:t>
            </a:r>
          </a:p>
          <a:p>
            <a:pPr lvl="1"/>
            <a:r>
              <a:rPr lang="en-US" sz="2200" dirty="0" smtClean="0"/>
              <a:t>Bonds &amp; Notes Payable:					N/A</a:t>
            </a:r>
          </a:p>
          <a:p>
            <a:pPr lvl="1"/>
            <a:r>
              <a:rPr lang="en-US" sz="2200" dirty="0" smtClean="0"/>
              <a:t>Net Pension Liability				($250,256)</a:t>
            </a:r>
          </a:p>
          <a:p>
            <a:pPr lvl="1"/>
            <a:r>
              <a:rPr lang="en-US" sz="2200" dirty="0" smtClean="0"/>
              <a:t>Deferred Outflow of Resources:			$118,017</a:t>
            </a:r>
          </a:p>
          <a:p>
            <a:pPr lvl="1"/>
            <a:r>
              <a:rPr lang="en-US" sz="2200" dirty="0" smtClean="0"/>
              <a:t>Deferred Inflow of Resources:			($100,595)</a:t>
            </a:r>
          </a:p>
          <a:p>
            <a:pPr lvl="1"/>
            <a:r>
              <a:rPr lang="en-US" sz="2200" dirty="0" smtClean="0"/>
              <a:t>Compensated Absences:				($109,140)</a:t>
            </a:r>
          </a:p>
          <a:p>
            <a:pPr lvl="1"/>
            <a:r>
              <a:rPr lang="en-US" sz="2200" dirty="0" smtClean="0"/>
              <a:t>Unavailable Revenues:				$165,438</a:t>
            </a:r>
          </a:p>
          <a:p>
            <a:pPr lvl="1"/>
            <a:r>
              <a:rPr lang="en-US" sz="2200" dirty="0" smtClean="0"/>
              <a:t>Unspent Debt Proceeds:				($132,365)</a:t>
            </a:r>
          </a:p>
          <a:p>
            <a:pPr lvl="1"/>
            <a:r>
              <a:rPr lang="en-US" sz="2200" dirty="0" smtClean="0"/>
              <a:t>Accrued Interest Payable:				($123,114)</a:t>
            </a:r>
          </a:p>
          <a:p>
            <a:pPr lvl="1"/>
            <a:r>
              <a:rPr lang="en-US" sz="2200" dirty="0" smtClean="0"/>
              <a:t>Restricted Net Position – IS Fund:			$200,000</a:t>
            </a:r>
          </a:p>
          <a:p>
            <a:r>
              <a:rPr lang="en-US" sz="2600" dirty="0" smtClean="0"/>
              <a:t>Restricted Net Position:				$902,979</a:t>
            </a:r>
          </a:p>
          <a:p>
            <a:endParaRPr lang="en-US" sz="260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20</a:t>
            </a:fld>
            <a:endParaRPr lang="en-US" dirty="0"/>
          </a:p>
        </p:txBody>
      </p:sp>
    </p:spTree>
    <p:extLst>
      <p:ext uri="{BB962C8B-B14F-4D97-AF65-F5344CB8AC3E}">
        <p14:creationId xmlns:p14="http://schemas.microsoft.com/office/powerpoint/2010/main" val="368514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Answer </a:t>
            </a:r>
            <a:r>
              <a:rPr lang="en-US" sz="3000" dirty="0"/>
              <a:t>#3 – Restricted Fund Balance/Net Position</a:t>
            </a:r>
          </a:p>
        </p:txBody>
      </p:sp>
      <p:sp>
        <p:nvSpPr>
          <p:cNvPr id="3" name="Content Placeholder 2"/>
          <p:cNvSpPr>
            <a:spLocks noGrp="1"/>
          </p:cNvSpPr>
          <p:nvPr>
            <p:ph idx="1"/>
          </p:nvPr>
        </p:nvSpPr>
        <p:spPr/>
        <p:txBody>
          <a:bodyPr/>
          <a:lstStyle/>
          <a:p>
            <a:r>
              <a:rPr lang="en-US" sz="2000" dirty="0"/>
              <a:t>7.24.8. Q—In computing the restricted component of net position, are governments required to “close” nominal accounts into that component? That is, is it necessary to account for the change in the net position balance by adding restricted revenues and deducting expenses incurred for the specified purposes?</a:t>
            </a:r>
          </a:p>
          <a:p>
            <a:r>
              <a:rPr lang="en-US" sz="2000" dirty="0"/>
              <a:t>A—No. Statement 34, as amended, follows a change in the </a:t>
            </a:r>
            <a:r>
              <a:rPr lang="en-US" sz="2000" i="1" dirty="0"/>
              <a:t>total net position</a:t>
            </a:r>
            <a:r>
              <a:rPr lang="en-US" sz="2000" dirty="0"/>
              <a:t> approach and does not require presentation of a statement of changes in the </a:t>
            </a:r>
            <a:r>
              <a:rPr lang="en-US" sz="2000" i="1" dirty="0"/>
              <a:t>components</a:t>
            </a:r>
            <a:r>
              <a:rPr lang="en-US" sz="2000" dirty="0"/>
              <a:t> of net position, nor does it require disclosure of the changes in restricted net position. The concept of restricted net position focuses on balances rather than transactions. </a:t>
            </a:r>
            <a:r>
              <a:rPr lang="en-US" sz="2000" b="1" dirty="0">
                <a:solidFill>
                  <a:srgbClr val="FF0000"/>
                </a:solidFill>
              </a:rPr>
              <a:t>Restricted net position is composed of restricted assets, reduced by reported claims against those assets. Therefore, if a government has net position at year-end that is subject to a legally enforceable restriction on its use, that net position should be reported as restricted in the statement of net position</a:t>
            </a:r>
            <a:r>
              <a:rPr lang="en-US" sz="2000" dirty="0"/>
              <a:t>.</a:t>
            </a:r>
          </a:p>
        </p:txBody>
      </p:sp>
      <p:sp>
        <p:nvSpPr>
          <p:cNvPr id="4" name="Slide Number Placeholder 3"/>
          <p:cNvSpPr>
            <a:spLocks noGrp="1"/>
          </p:cNvSpPr>
          <p:nvPr>
            <p:ph type="sldNum" sz="quarter" idx="4"/>
          </p:nvPr>
        </p:nvSpPr>
        <p:spPr/>
        <p:txBody>
          <a:bodyPr/>
          <a:lstStyle/>
          <a:p>
            <a:fld id="{F8E24598-D429-A34B-B4A6-5808099B37D3}" type="slidenum">
              <a:rPr lang="en-US" smtClean="0"/>
              <a:pPr/>
              <a:t>21</a:t>
            </a:fld>
            <a:endParaRPr lang="en-US" dirty="0"/>
          </a:p>
        </p:txBody>
      </p:sp>
    </p:spTree>
    <p:extLst>
      <p:ext uri="{BB962C8B-B14F-4D97-AF65-F5344CB8AC3E}">
        <p14:creationId xmlns:p14="http://schemas.microsoft.com/office/powerpoint/2010/main" val="288915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 Capital Outlay</a:t>
            </a:r>
            <a:endParaRPr lang="en-US" dirty="0"/>
          </a:p>
        </p:txBody>
      </p:sp>
      <p:sp>
        <p:nvSpPr>
          <p:cNvPr id="3" name="Content Placeholder 2"/>
          <p:cNvSpPr>
            <a:spLocks noGrp="1"/>
          </p:cNvSpPr>
          <p:nvPr>
            <p:ph idx="1"/>
          </p:nvPr>
        </p:nvSpPr>
        <p:spPr/>
        <p:txBody>
          <a:bodyPr/>
          <a:lstStyle/>
          <a:p>
            <a:r>
              <a:rPr lang="en-US" sz="2400" dirty="0" smtClean="0"/>
              <a:t>Lake County had the following capital-related activity in its governmental funds (capitalization threshold is $5,000):</a:t>
            </a:r>
          </a:p>
          <a:p>
            <a:pPr lvl="1"/>
            <a:r>
              <a:rPr lang="en-US" sz="2000" dirty="0" smtClean="0"/>
              <a:t>Land purchase in general fund - $350,000</a:t>
            </a:r>
          </a:p>
          <a:p>
            <a:pPr lvl="1"/>
            <a:r>
              <a:rPr lang="en-US" sz="2000" dirty="0" smtClean="0"/>
              <a:t>Purchase of signage in CRA fund - $75,325</a:t>
            </a:r>
          </a:p>
          <a:p>
            <a:pPr lvl="1"/>
            <a:r>
              <a:rPr lang="en-US" sz="2000" dirty="0" smtClean="0"/>
              <a:t>Donated infrastructure in general fund - $673,522</a:t>
            </a:r>
          </a:p>
          <a:p>
            <a:pPr lvl="1"/>
            <a:r>
              <a:rPr lang="en-US" sz="2000" dirty="0" smtClean="0"/>
              <a:t>Acquisition of street sweeper through a </a:t>
            </a:r>
            <a:r>
              <a:rPr lang="en-US" sz="2000" dirty="0" err="1" smtClean="0"/>
              <a:t>noncancelable</a:t>
            </a:r>
            <a:r>
              <a:rPr lang="en-US" sz="2000" dirty="0" smtClean="0"/>
              <a:t> lease in street improvement fund - $130,565</a:t>
            </a:r>
          </a:p>
          <a:p>
            <a:pPr lvl="1"/>
            <a:r>
              <a:rPr lang="en-US" sz="2000" dirty="0" smtClean="0"/>
              <a:t>Purchase of 15 Microsoft tablets in general fund at $400 each - $6,000</a:t>
            </a:r>
          </a:p>
          <a:p>
            <a:pPr lvl="1"/>
            <a:r>
              <a:rPr lang="en-US" sz="2000" dirty="0" smtClean="0"/>
              <a:t>Street resurfacing project in progress in street improvement fund - $256,852</a:t>
            </a:r>
          </a:p>
          <a:p>
            <a:r>
              <a:rPr lang="en-US" sz="2400" dirty="0" smtClean="0"/>
              <a:t>What is the County’s capital outlay balance in its governmental funds? What is the total amount of capital asset additions?</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22</a:t>
            </a:fld>
            <a:endParaRPr lang="en-US" dirty="0"/>
          </a:p>
        </p:txBody>
      </p:sp>
    </p:spTree>
    <p:extLst>
      <p:ext uri="{BB962C8B-B14F-4D97-AF65-F5344CB8AC3E}">
        <p14:creationId xmlns:p14="http://schemas.microsoft.com/office/powerpoint/2010/main" val="4202785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 Capital Outlay</a:t>
            </a:r>
            <a:endParaRPr lang="en-US" dirty="0"/>
          </a:p>
        </p:txBody>
      </p:sp>
      <p:sp>
        <p:nvSpPr>
          <p:cNvPr id="3" name="Content Placeholder 2"/>
          <p:cNvSpPr>
            <a:spLocks noGrp="1"/>
          </p:cNvSpPr>
          <p:nvPr>
            <p:ph idx="1"/>
          </p:nvPr>
        </p:nvSpPr>
        <p:spPr/>
        <p:txBody>
          <a:bodyPr/>
          <a:lstStyle/>
          <a:p>
            <a:r>
              <a:rPr lang="en-US" dirty="0" smtClean="0"/>
              <a:t>What about the lease on the street sweeper?</a:t>
            </a:r>
          </a:p>
          <a:p>
            <a:pPr lvl="1"/>
            <a:r>
              <a:rPr lang="en-US" dirty="0" smtClean="0"/>
              <a:t>Lessor’s implicit rate on the lease is 6%</a:t>
            </a:r>
          </a:p>
          <a:p>
            <a:pPr lvl="1"/>
            <a:r>
              <a:rPr lang="en-US" dirty="0" smtClean="0"/>
              <a:t>Requires no down payment and five equal annual payments of $26,113</a:t>
            </a:r>
          </a:p>
          <a:p>
            <a:pPr lvl="1"/>
            <a:r>
              <a:rPr lang="en-US" dirty="0" smtClean="0"/>
              <a:t>Street sweepers are considered to have a 7 year life</a:t>
            </a:r>
          </a:p>
          <a:p>
            <a:pPr lvl="1"/>
            <a:r>
              <a:rPr lang="en-US" dirty="0" smtClean="0"/>
              <a:t>Title passes to the County at the end of the lease</a:t>
            </a:r>
          </a:p>
          <a:p>
            <a:pPr lvl="1"/>
            <a:r>
              <a:rPr lang="en-US" dirty="0" smtClean="0"/>
              <a:t>The County’s incremental borrowing rate for similar financing arrangements is 4%</a:t>
            </a:r>
          </a:p>
          <a:p>
            <a:pPr lvl="1"/>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23</a:t>
            </a:fld>
            <a:endParaRPr lang="en-US" dirty="0"/>
          </a:p>
        </p:txBody>
      </p:sp>
    </p:spTree>
    <p:extLst>
      <p:ext uri="{BB962C8B-B14F-4D97-AF65-F5344CB8AC3E}">
        <p14:creationId xmlns:p14="http://schemas.microsoft.com/office/powerpoint/2010/main" val="99095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sz="2200" dirty="0"/>
              <a:t>GASBS 68, para 213: If at its inception a lease meets one or more of the following four criteria, the lease should be classified as a capital lease by the lessee. Otherwise, it should be classified as an operating lease</a:t>
            </a:r>
            <a:r>
              <a:rPr lang="en-US" sz="2200" dirty="0" smtClean="0"/>
              <a:t>.</a:t>
            </a:r>
          </a:p>
          <a:p>
            <a:pPr marL="914400" lvl="1" indent="-457200">
              <a:buFont typeface="+mj-lt"/>
              <a:buAutoNum type="alphaLcPeriod"/>
            </a:pPr>
            <a:r>
              <a:rPr lang="en-US" sz="1900" dirty="0"/>
              <a:t>The lease transfers ownership of the property to the lessee by the end of the lease </a:t>
            </a:r>
            <a:r>
              <a:rPr lang="en-US" sz="1900" dirty="0" smtClean="0"/>
              <a:t>term</a:t>
            </a:r>
          </a:p>
          <a:p>
            <a:pPr marL="914400" lvl="1" indent="-457200">
              <a:buFont typeface="+mj-lt"/>
              <a:buAutoNum type="alphaLcPeriod"/>
            </a:pPr>
            <a:r>
              <a:rPr lang="en-US" sz="1900" dirty="0"/>
              <a:t>The lease contains a bargain purchase </a:t>
            </a:r>
            <a:r>
              <a:rPr lang="en-US" sz="1900" dirty="0" smtClean="0"/>
              <a:t>option</a:t>
            </a:r>
          </a:p>
          <a:p>
            <a:pPr marL="914400" lvl="1" indent="-457200">
              <a:buFont typeface="+mj-lt"/>
              <a:buAutoNum type="alphaLcPeriod"/>
            </a:pPr>
            <a:r>
              <a:rPr lang="en-US" sz="1900" dirty="0"/>
              <a:t>The lease term is equal to 75 percent or more of the estimated economic life of the leased </a:t>
            </a:r>
            <a:r>
              <a:rPr lang="en-US" sz="1900" dirty="0" smtClean="0"/>
              <a:t>property</a:t>
            </a:r>
          </a:p>
          <a:p>
            <a:pPr marL="914400" lvl="1" indent="-457200">
              <a:buFont typeface="+mj-lt"/>
              <a:buAutoNum type="alphaLcPeriod"/>
            </a:pPr>
            <a:r>
              <a:rPr lang="en-US" sz="1900" dirty="0"/>
              <a:t>The present value at the beginning of the lease term of the minimum lease payments, excluding that portion of the payments representing executory costs such as insurance and maintenance to be paid by the lessor, including any gain thereon, equals or exceeds 90 percent of the excess of the fair value of the leased property to the lessor at the inception of the lease</a:t>
            </a:r>
            <a:endParaRPr lang="en-US" sz="1900" dirty="0" smtClean="0"/>
          </a:p>
        </p:txBody>
      </p:sp>
      <p:sp>
        <p:nvSpPr>
          <p:cNvPr id="4" name="Slide Number Placeholder 3"/>
          <p:cNvSpPr>
            <a:spLocks noGrp="1"/>
          </p:cNvSpPr>
          <p:nvPr>
            <p:ph type="sldNum" sz="quarter" idx="4"/>
          </p:nvPr>
        </p:nvSpPr>
        <p:spPr/>
        <p:txBody>
          <a:bodyPr/>
          <a:lstStyle/>
          <a:p>
            <a:fld id="{F8E24598-D429-A34B-B4A6-5808099B37D3}" type="slidenum">
              <a:rPr lang="en-US" smtClean="0"/>
              <a:pPr/>
              <a:t>24</a:t>
            </a:fld>
            <a:endParaRPr lang="en-US" dirty="0"/>
          </a:p>
        </p:txBody>
      </p:sp>
    </p:spTree>
    <p:extLst>
      <p:ext uri="{BB962C8B-B14F-4D97-AF65-F5344CB8AC3E}">
        <p14:creationId xmlns:p14="http://schemas.microsoft.com/office/powerpoint/2010/main" val="250418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dirty="0"/>
              <a:t>GASBS 68, para 213: A lessee should compute the present value of the minimum lease payments using its incremental borrowing rate, unless (1) it is practicable to obtain the implicit rate computed by the lessor and (2) the implicit rate computed by the lessor is less than the lessee's incremental borrowing rate. If both of those conditions are met, the lessee should use the implicit rate.</a:t>
            </a:r>
          </a:p>
        </p:txBody>
      </p:sp>
      <p:sp>
        <p:nvSpPr>
          <p:cNvPr id="4" name="Slide Number Placeholder 3"/>
          <p:cNvSpPr>
            <a:spLocks noGrp="1"/>
          </p:cNvSpPr>
          <p:nvPr>
            <p:ph type="sldNum" sz="quarter" idx="4"/>
          </p:nvPr>
        </p:nvSpPr>
        <p:spPr/>
        <p:txBody>
          <a:bodyPr/>
          <a:lstStyle/>
          <a:p>
            <a:fld id="{F8E24598-D429-A34B-B4A6-5808099B37D3}" type="slidenum">
              <a:rPr lang="en-US" smtClean="0"/>
              <a:pPr/>
              <a:t>25</a:t>
            </a:fld>
            <a:endParaRPr lang="en-US" dirty="0"/>
          </a:p>
        </p:txBody>
      </p:sp>
    </p:spTree>
    <p:extLst>
      <p:ext uri="{BB962C8B-B14F-4D97-AF65-F5344CB8AC3E}">
        <p14:creationId xmlns:p14="http://schemas.microsoft.com/office/powerpoint/2010/main" val="391219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dirty="0" smtClean="0"/>
              <a:t>GASB 68, para 213: A </a:t>
            </a:r>
            <a:r>
              <a:rPr lang="en-US" dirty="0"/>
              <a:t>lessee should compute the present value of the minimum lease payments using its incremental borrowing rate, unless (1) it is practicable to obtain the implicit rate computed by the lessor and (2) the implicit rate computed by the lessor is less than the </a:t>
            </a:r>
            <a:r>
              <a:rPr lang="en-US" b="1" dirty="0"/>
              <a:t>lessee's incremental borrowing rate.</a:t>
            </a:r>
            <a:r>
              <a:rPr lang="en-US" dirty="0"/>
              <a:t> If both of those conditions are met, the lessee should use the implicit rate.</a:t>
            </a:r>
          </a:p>
        </p:txBody>
      </p:sp>
      <p:sp>
        <p:nvSpPr>
          <p:cNvPr id="4" name="Slide Number Placeholder 3"/>
          <p:cNvSpPr>
            <a:spLocks noGrp="1"/>
          </p:cNvSpPr>
          <p:nvPr>
            <p:ph type="sldNum" sz="quarter" idx="4"/>
          </p:nvPr>
        </p:nvSpPr>
        <p:spPr/>
        <p:txBody>
          <a:bodyPr/>
          <a:lstStyle/>
          <a:p>
            <a:fld id="{F8E24598-D429-A34B-B4A6-5808099B37D3}" type="slidenum">
              <a:rPr lang="en-US" smtClean="0"/>
              <a:pPr/>
              <a:t>26</a:t>
            </a:fld>
            <a:endParaRPr lang="en-US" dirty="0"/>
          </a:p>
        </p:txBody>
      </p:sp>
    </p:spTree>
    <p:extLst>
      <p:ext uri="{BB962C8B-B14F-4D97-AF65-F5344CB8AC3E}">
        <p14:creationId xmlns:p14="http://schemas.microsoft.com/office/powerpoint/2010/main" val="1507928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dirty="0" smtClean="0"/>
              <a:t>GASBS 68</a:t>
            </a:r>
            <a:r>
              <a:rPr lang="en-US" dirty="0"/>
              <a:t>, para 217: </a:t>
            </a:r>
            <a:r>
              <a:rPr lang="en-US" dirty="0" smtClean="0"/>
              <a:t>The </a:t>
            </a:r>
            <a:r>
              <a:rPr lang="en-US" dirty="0"/>
              <a:t>asset recorded under a capital lease should be amortized as follows</a:t>
            </a:r>
            <a:r>
              <a:rPr lang="en-US" dirty="0" smtClean="0"/>
              <a:t>:</a:t>
            </a:r>
          </a:p>
          <a:p>
            <a:pPr lvl="1"/>
            <a:r>
              <a:rPr lang="en-US" dirty="0"/>
              <a:t>If the lease meets the criterion of either paragraph 213a or 213b, the asset should be amortized in a manner consistent with the lessee's normal depreciation policy for owned </a:t>
            </a:r>
            <a:r>
              <a:rPr lang="en-US" dirty="0" smtClean="0"/>
              <a:t>assets</a:t>
            </a:r>
          </a:p>
          <a:p>
            <a:pPr lvl="1"/>
            <a:r>
              <a:rPr lang="en-US" dirty="0"/>
              <a:t>If the lease does not meet either criterion 213a or 213b, the asset should be amortized in a manner consistent with the lessee's normal depreciation policy except that the period of amortization should be the lease term. The asset should be amortized to its expected value, if any, to the lessee at the end of the lease term.</a:t>
            </a:r>
          </a:p>
        </p:txBody>
      </p:sp>
      <p:sp>
        <p:nvSpPr>
          <p:cNvPr id="4" name="Slide Number Placeholder 3"/>
          <p:cNvSpPr>
            <a:spLocks noGrp="1"/>
          </p:cNvSpPr>
          <p:nvPr>
            <p:ph type="sldNum" sz="quarter" idx="4"/>
          </p:nvPr>
        </p:nvSpPr>
        <p:spPr/>
        <p:txBody>
          <a:bodyPr/>
          <a:lstStyle/>
          <a:p>
            <a:fld id="{F8E24598-D429-A34B-B4A6-5808099B37D3}" type="slidenum">
              <a:rPr lang="en-US" smtClean="0"/>
              <a:pPr/>
              <a:t>27</a:t>
            </a:fld>
            <a:endParaRPr lang="en-US" dirty="0"/>
          </a:p>
        </p:txBody>
      </p:sp>
    </p:spTree>
    <p:extLst>
      <p:ext uri="{BB962C8B-B14F-4D97-AF65-F5344CB8AC3E}">
        <p14:creationId xmlns:p14="http://schemas.microsoft.com/office/powerpoint/2010/main" val="30741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dirty="0"/>
              <a:t>To summarize, </a:t>
            </a:r>
            <a:r>
              <a:rPr lang="en-US" dirty="0" smtClean="0"/>
              <a:t>at </a:t>
            </a:r>
            <a:r>
              <a:rPr lang="en-US" dirty="0"/>
              <a:t>the inception of a capital lease, the capital asset and lease liability recorded by the lessee are the same. A two-part computation is required: </a:t>
            </a:r>
          </a:p>
          <a:p>
            <a:pPr lvl="1"/>
            <a:r>
              <a:rPr lang="en-US" dirty="0" smtClean="0"/>
              <a:t>The </a:t>
            </a:r>
            <a:r>
              <a:rPr lang="en-US" dirty="0"/>
              <a:t>present value of minimum lease payments </a:t>
            </a:r>
            <a:r>
              <a:rPr lang="en-US" dirty="0" smtClean="0"/>
              <a:t>scheduled </a:t>
            </a:r>
            <a:r>
              <a:rPr lang="en-US" dirty="0"/>
              <a:t>during the lease term is computed using the lower of the lessee's incremental borrowing rate or, if known, the implicit rate computed by the lessor. </a:t>
            </a:r>
            <a:br>
              <a:rPr lang="en-US" dirty="0"/>
            </a:br>
            <a:r>
              <a:rPr lang="en-US" dirty="0"/>
              <a:t>• The present value of minimum lease payments is compared with the fair value of the leased asset at the inception of the lease, and the lower amount is used to record the asset and liability. </a:t>
            </a:r>
          </a:p>
        </p:txBody>
      </p:sp>
      <p:sp>
        <p:nvSpPr>
          <p:cNvPr id="4" name="Slide Number Placeholder 3"/>
          <p:cNvSpPr>
            <a:spLocks noGrp="1"/>
          </p:cNvSpPr>
          <p:nvPr>
            <p:ph type="sldNum" sz="quarter" idx="4"/>
          </p:nvPr>
        </p:nvSpPr>
        <p:spPr/>
        <p:txBody>
          <a:bodyPr/>
          <a:lstStyle/>
          <a:p>
            <a:fld id="{F8E24598-D429-A34B-B4A6-5808099B37D3}" type="slidenum">
              <a:rPr lang="en-US" smtClean="0"/>
              <a:pPr/>
              <a:t>28</a:t>
            </a:fld>
            <a:endParaRPr lang="en-US" dirty="0"/>
          </a:p>
        </p:txBody>
      </p:sp>
    </p:spTree>
    <p:extLst>
      <p:ext uri="{BB962C8B-B14F-4D97-AF65-F5344CB8AC3E}">
        <p14:creationId xmlns:p14="http://schemas.microsoft.com/office/powerpoint/2010/main" val="342554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sz="1900" dirty="0"/>
              <a:t>7.9.8. Q—Should a government's capitalization policy be applied only to individual assets or can it be applied to a group of assets acquired together? Consider a government that has established a capitalization threshold of $5,000 for equipment. If the government purchases 100 computers costing $1,500 each, should the computers be capitalized?</a:t>
            </a:r>
          </a:p>
          <a:p>
            <a:r>
              <a:rPr lang="en-US" sz="1900" dirty="0"/>
              <a:t>A—Authoritative pronouncements do not address the manner in which a capitalization policy should be established and applied. Capitalization policies adopted by governments include many considerations such as finding an appropriate balance between ensuring that all significant capital assets, collectively, are capitalized and minimizing the cost of record keeping for capital assets. It may be appropriate for a government to establish a capitalization policy that would require capitalization of certain types of assets whose individual acquisition costs are less than the threshold for an individual asset. Computers, classroom furniture, and library books are assets that may not meet the capitalization policy on an individual basis, yet might be considered material collectively. </a:t>
            </a:r>
          </a:p>
        </p:txBody>
      </p:sp>
      <p:sp>
        <p:nvSpPr>
          <p:cNvPr id="4" name="Slide Number Placeholder 3"/>
          <p:cNvSpPr>
            <a:spLocks noGrp="1"/>
          </p:cNvSpPr>
          <p:nvPr>
            <p:ph type="sldNum" sz="quarter" idx="4"/>
          </p:nvPr>
        </p:nvSpPr>
        <p:spPr/>
        <p:txBody>
          <a:bodyPr/>
          <a:lstStyle/>
          <a:p>
            <a:fld id="{F8E24598-D429-A34B-B4A6-5808099B37D3}" type="slidenum">
              <a:rPr lang="en-US" smtClean="0"/>
              <a:pPr/>
              <a:t>29</a:t>
            </a:fld>
            <a:endParaRPr lang="en-US" dirty="0"/>
          </a:p>
        </p:txBody>
      </p:sp>
    </p:spTree>
    <p:extLst>
      <p:ext uri="{BB962C8B-B14F-4D97-AF65-F5344CB8AC3E}">
        <p14:creationId xmlns:p14="http://schemas.microsoft.com/office/powerpoint/2010/main" val="417375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#1 Debt Issuance in Gov’t Fund</a:t>
            </a:r>
            <a:endParaRPr lang="en-US" dirty="0"/>
          </a:p>
        </p:txBody>
      </p:sp>
      <p:sp>
        <p:nvSpPr>
          <p:cNvPr id="5" name="Content Placeholder 4"/>
          <p:cNvSpPr>
            <a:spLocks noGrp="1"/>
          </p:cNvSpPr>
          <p:nvPr>
            <p:ph idx="1"/>
          </p:nvPr>
        </p:nvSpPr>
        <p:spPr/>
        <p:txBody>
          <a:bodyPr/>
          <a:lstStyle/>
          <a:p>
            <a:r>
              <a:rPr lang="en-US" sz="2500" dirty="0" smtClean="0"/>
              <a:t>On March 10, 2016, the City of Kissimmee issued $7,500,000 of general obligation bonds to finance the construction of a new recreation center.  Debt issuance costs were $60,000, and the bonds were issued at a discount of $282,000.  The bond discount and $44,000 of underwriters’ fees, bond insurance, and rating agency fees were deducted from the  bond proceeds. A month later, the City paid the remaining $16,000 of issuance costs upon receiving an invoice from bond counsel.  The initial debt service payment is due on 11/10/16, which includes $150,000 of interest.</a:t>
            </a:r>
          </a:p>
        </p:txBody>
      </p:sp>
      <p:sp>
        <p:nvSpPr>
          <p:cNvPr id="6" name="Slide Number Placeholder 5"/>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311580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30</a:t>
            </a:fld>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383442"/>
            <a:ext cx="5029200" cy="470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54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Content Placeholder 2"/>
          <p:cNvSpPr>
            <a:spLocks noGrp="1"/>
          </p:cNvSpPr>
          <p:nvPr>
            <p:ph idx="1"/>
          </p:nvPr>
        </p:nvSpPr>
        <p:spPr/>
        <p:txBody>
          <a:bodyPr/>
          <a:lstStyle/>
          <a:p>
            <a:r>
              <a:rPr lang="en-US" dirty="0" smtClean="0"/>
              <a:t>Entry in general fund (or in debt service fund, if required by legal or contractual mandate):</a:t>
            </a:r>
          </a:p>
          <a:p>
            <a:pPr lvl="1"/>
            <a:r>
              <a:rPr lang="en-US" dirty="0" smtClean="0"/>
              <a:t>DR: Expenditure – debt service principal   $21,463</a:t>
            </a:r>
          </a:p>
          <a:p>
            <a:pPr lvl="1"/>
            <a:r>
              <a:rPr lang="en-US" dirty="0" smtClean="0"/>
              <a:t>DR: Expenditure – debt service interest      $4,650</a:t>
            </a:r>
          </a:p>
          <a:p>
            <a:pPr lvl="1"/>
            <a:r>
              <a:rPr lang="en-US" dirty="0" smtClean="0"/>
              <a:t>CR: Cash						$26,113</a:t>
            </a:r>
          </a:p>
          <a:p>
            <a:r>
              <a:rPr lang="en-US" dirty="0" smtClean="0"/>
              <a:t>Entry in general capital assets ledger:</a:t>
            </a:r>
          </a:p>
          <a:p>
            <a:pPr lvl="1"/>
            <a:r>
              <a:rPr lang="en-US" dirty="0" smtClean="0"/>
              <a:t>DR: Vehicle – street sweeper		$116,250</a:t>
            </a:r>
          </a:p>
          <a:p>
            <a:pPr lvl="1"/>
            <a:r>
              <a:rPr lang="en-US" dirty="0" smtClean="0"/>
              <a:t>CR: Capital lease obligation			$116,250</a:t>
            </a:r>
          </a:p>
        </p:txBody>
      </p:sp>
      <p:sp>
        <p:nvSpPr>
          <p:cNvPr id="4" name="Slide Number Placeholder 3"/>
          <p:cNvSpPr>
            <a:spLocks noGrp="1"/>
          </p:cNvSpPr>
          <p:nvPr>
            <p:ph type="sldNum" sz="quarter" idx="4"/>
          </p:nvPr>
        </p:nvSpPr>
        <p:spPr/>
        <p:txBody>
          <a:bodyPr/>
          <a:lstStyle/>
          <a:p>
            <a:fld id="{F8E24598-D429-A34B-B4A6-5808099B37D3}" type="slidenum">
              <a:rPr lang="en-US" smtClean="0"/>
              <a:pPr/>
              <a:t>31</a:t>
            </a:fld>
            <a:endParaRPr lang="en-US" dirty="0"/>
          </a:p>
        </p:txBody>
      </p:sp>
    </p:spTree>
    <p:extLst>
      <p:ext uri="{BB962C8B-B14F-4D97-AF65-F5344CB8AC3E}">
        <p14:creationId xmlns:p14="http://schemas.microsoft.com/office/powerpoint/2010/main" val="397594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32</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304" y="2209800"/>
            <a:ext cx="839936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205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33</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191000" cy="456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332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Slide Number Placeholder 2"/>
          <p:cNvSpPr>
            <a:spLocks noGrp="1"/>
          </p:cNvSpPr>
          <p:nvPr>
            <p:ph type="sldNum" sz="quarter" idx="4"/>
          </p:nvPr>
        </p:nvSpPr>
        <p:spPr/>
        <p:txBody>
          <a:bodyPr/>
          <a:lstStyle/>
          <a:p>
            <a:fld id="{F8E24598-D429-A34B-B4A6-5808099B37D3}" type="slidenum">
              <a:rPr lang="en-US" smtClean="0"/>
              <a:pPr/>
              <a:t>34</a:t>
            </a:fld>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6400800" cy="494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835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3" name="Slide Number Placeholder 2"/>
          <p:cNvSpPr>
            <a:spLocks noGrp="1"/>
          </p:cNvSpPr>
          <p:nvPr>
            <p:ph type="sldNum" sz="quarter" idx="4"/>
          </p:nvPr>
        </p:nvSpPr>
        <p:spPr/>
        <p:txBody>
          <a:bodyPr/>
          <a:lstStyle/>
          <a:p>
            <a:fld id="{F8E24598-D429-A34B-B4A6-5808099B37D3}" type="slidenum">
              <a:rPr lang="en-US" smtClean="0"/>
              <a:pPr/>
              <a:t>35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92" y="1295400"/>
            <a:ext cx="5405438" cy="107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96649"/>
            <a:ext cx="4957762" cy="108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3480532"/>
            <a:ext cx="5305425" cy="257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40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 – Capital Outlay</a:t>
            </a:r>
            <a:endParaRPr lang="en-US" dirty="0"/>
          </a:p>
        </p:txBody>
      </p:sp>
      <p:sp>
        <p:nvSpPr>
          <p:cNvPr id="4" name="Content Placeholder 3"/>
          <p:cNvSpPr>
            <a:spLocks noGrp="1"/>
          </p:cNvSpPr>
          <p:nvPr>
            <p:ph idx="1"/>
          </p:nvPr>
        </p:nvSpPr>
        <p:spPr/>
        <p:txBody>
          <a:bodyPr/>
          <a:lstStyle/>
          <a:p>
            <a:r>
              <a:rPr lang="en-US" dirty="0" smtClean="0"/>
              <a:t>Capital outlay computation:</a:t>
            </a:r>
          </a:p>
          <a:p>
            <a:r>
              <a:rPr lang="en-US" dirty="0" smtClean="0"/>
              <a:t>Gov’t Activities Capital Asset Additions = $350,000 land purchase + $75,325 signage purchase + $673,522 donated infrastructure + $116,250 street sweeper capital lease + $0 Microsoft tablets + $256,852 CIP project</a:t>
            </a:r>
          </a:p>
          <a:p>
            <a:r>
              <a:rPr lang="en-US" dirty="0" smtClean="0"/>
              <a:t>Less: Reconciling Items</a:t>
            </a:r>
          </a:p>
          <a:p>
            <a:pPr lvl="1"/>
            <a:r>
              <a:rPr lang="en-US" dirty="0" smtClean="0"/>
              <a:t>(673,522) donated infrastructure</a:t>
            </a:r>
          </a:p>
          <a:p>
            <a:pPr lvl="1"/>
            <a:r>
              <a:rPr lang="en-US" dirty="0" smtClean="0"/>
              <a:t>(116,250) capital lease</a:t>
            </a:r>
          </a:p>
          <a:p>
            <a:r>
              <a:rPr lang="en-US" dirty="0" smtClean="0"/>
              <a:t>Total Capital Outlay – Governmental Funds $682,177</a:t>
            </a:r>
          </a:p>
        </p:txBody>
      </p:sp>
      <p:sp>
        <p:nvSpPr>
          <p:cNvPr id="3" name="Slide Number Placeholder 2"/>
          <p:cNvSpPr>
            <a:spLocks noGrp="1"/>
          </p:cNvSpPr>
          <p:nvPr>
            <p:ph type="sldNum" sz="quarter" idx="4"/>
          </p:nvPr>
        </p:nvSpPr>
        <p:spPr/>
        <p:txBody>
          <a:bodyPr/>
          <a:lstStyle/>
          <a:p>
            <a:fld id="{F8E24598-D429-A34B-B4A6-5808099B37D3}" type="slidenum">
              <a:rPr lang="en-US" smtClean="0"/>
              <a:pPr/>
              <a:t>36</a:t>
            </a:fld>
            <a:endParaRPr lang="en-US" dirty="0"/>
          </a:p>
        </p:txBody>
      </p:sp>
    </p:spTree>
    <p:extLst>
      <p:ext uri="{BB962C8B-B14F-4D97-AF65-F5344CB8AC3E}">
        <p14:creationId xmlns:p14="http://schemas.microsoft.com/office/powerpoint/2010/main" val="3135571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 – </a:t>
            </a:r>
            <a:r>
              <a:rPr lang="en-US" dirty="0" smtClean="0"/>
              <a:t>Property Tax Revenues</a:t>
            </a:r>
            <a:endParaRPr lang="en-US" dirty="0"/>
          </a:p>
        </p:txBody>
      </p:sp>
      <p:sp>
        <p:nvSpPr>
          <p:cNvPr id="3" name="Content Placeholder 2"/>
          <p:cNvSpPr>
            <a:spLocks noGrp="1"/>
          </p:cNvSpPr>
          <p:nvPr>
            <p:ph idx="1"/>
          </p:nvPr>
        </p:nvSpPr>
        <p:spPr/>
        <p:txBody>
          <a:bodyPr/>
          <a:lstStyle/>
          <a:p>
            <a:r>
              <a:rPr lang="en-US" dirty="0"/>
              <a:t>Orange County taxpayers may choose to pay their taxes through a quarterly Installment Payment Plan. To qualify for the plan, the taxpayer must be current on their taxes and their prior year taxes must exceed $100.00. Taxpayers must complete and return the Installment Payment Plan Application no later than May 1.</a:t>
            </a:r>
          </a:p>
        </p:txBody>
      </p:sp>
      <p:sp>
        <p:nvSpPr>
          <p:cNvPr id="4" name="Slide Number Placeholder 3"/>
          <p:cNvSpPr>
            <a:spLocks noGrp="1"/>
          </p:cNvSpPr>
          <p:nvPr>
            <p:ph type="sldNum" sz="quarter" idx="4"/>
          </p:nvPr>
        </p:nvSpPr>
        <p:spPr/>
        <p:txBody>
          <a:bodyPr/>
          <a:lstStyle/>
          <a:p>
            <a:fld id="{F8E24598-D429-A34B-B4A6-5808099B37D3}" type="slidenum">
              <a:rPr lang="en-US" smtClean="0"/>
              <a:pPr/>
              <a:t>37</a:t>
            </a:fld>
            <a:endParaRPr lang="en-US" dirty="0"/>
          </a:p>
        </p:txBody>
      </p:sp>
    </p:spTree>
    <p:extLst>
      <p:ext uri="{BB962C8B-B14F-4D97-AF65-F5344CB8AC3E}">
        <p14:creationId xmlns:p14="http://schemas.microsoft.com/office/powerpoint/2010/main" val="521678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 Property Tax Revenues</a:t>
            </a:r>
            <a:endParaRPr lang="en-US" dirty="0"/>
          </a:p>
        </p:txBody>
      </p:sp>
      <p:sp>
        <p:nvSpPr>
          <p:cNvPr id="3" name="Content Placeholder 2"/>
          <p:cNvSpPr>
            <a:spLocks noGrp="1"/>
          </p:cNvSpPr>
          <p:nvPr>
            <p:ph idx="1"/>
          </p:nvPr>
        </p:nvSpPr>
        <p:spPr/>
        <p:txBody>
          <a:bodyPr/>
          <a:lstStyle/>
          <a:p>
            <a:r>
              <a:rPr lang="en-US" sz="2600" dirty="0"/>
              <a:t>The first and second installments are based on ¼ of the previous year’s taxes. The third and four installments are ½ of the remaining actual tax liability for the current year.</a:t>
            </a:r>
          </a:p>
          <a:p>
            <a:pPr lvl="1"/>
            <a:r>
              <a:rPr lang="en-US" sz="2200" b="1" dirty="0"/>
              <a:t>1st Installment</a:t>
            </a:r>
            <a:r>
              <a:rPr lang="en-US" sz="2200" dirty="0"/>
              <a:t> – ¼ of the total estimated taxes discounted at 6%. Payment due June 30.</a:t>
            </a:r>
          </a:p>
          <a:p>
            <a:pPr lvl="1"/>
            <a:r>
              <a:rPr lang="en-US" sz="2200" b="1" dirty="0"/>
              <a:t>2nd Installment</a:t>
            </a:r>
            <a:r>
              <a:rPr lang="en-US" sz="2200" dirty="0"/>
              <a:t> – ¼ of the total estimated taxes discounted at 4.5%. Payment due September 30.</a:t>
            </a:r>
          </a:p>
          <a:p>
            <a:pPr lvl="1"/>
            <a:r>
              <a:rPr lang="en-US" sz="2200" b="1" dirty="0"/>
              <a:t>3rd Installment</a:t>
            </a:r>
            <a:r>
              <a:rPr lang="en-US" sz="2200" dirty="0"/>
              <a:t> – ¼ of the total estimated taxes plus ½ of the adjustment for actual tax liability discounted at 3%. Payment due December 31st.</a:t>
            </a:r>
          </a:p>
          <a:p>
            <a:pPr lvl="1"/>
            <a:r>
              <a:rPr lang="en-US" sz="2200" b="1" dirty="0"/>
              <a:t>4th Installment</a:t>
            </a:r>
            <a:r>
              <a:rPr lang="en-US" sz="2200" dirty="0"/>
              <a:t> – ¼ of the total estimated taxes plus ½ of the adjustment for actual tax liability. Payment due March 31st.</a:t>
            </a:r>
            <a:endParaRPr lang="en-US" sz="2200" dirty="0">
              <a:effectLst/>
            </a:endParaRPr>
          </a:p>
        </p:txBody>
      </p:sp>
      <p:sp>
        <p:nvSpPr>
          <p:cNvPr id="4" name="Slide Number Placeholder 3"/>
          <p:cNvSpPr>
            <a:spLocks noGrp="1"/>
          </p:cNvSpPr>
          <p:nvPr>
            <p:ph type="sldNum" sz="quarter" idx="4"/>
          </p:nvPr>
        </p:nvSpPr>
        <p:spPr/>
        <p:txBody>
          <a:bodyPr/>
          <a:lstStyle/>
          <a:p>
            <a:fld id="{F8E24598-D429-A34B-B4A6-5808099B37D3}" type="slidenum">
              <a:rPr lang="en-US" smtClean="0"/>
              <a:pPr/>
              <a:t>38</a:t>
            </a:fld>
            <a:endParaRPr lang="en-US" dirty="0"/>
          </a:p>
        </p:txBody>
      </p:sp>
    </p:spTree>
    <p:extLst>
      <p:ext uri="{BB962C8B-B14F-4D97-AF65-F5344CB8AC3E}">
        <p14:creationId xmlns:p14="http://schemas.microsoft.com/office/powerpoint/2010/main" val="3557511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a:t>
            </a:r>
            <a:r>
              <a:rPr lang="en-US" dirty="0"/>
              <a:t>– </a:t>
            </a:r>
            <a:r>
              <a:rPr lang="en-US" dirty="0" smtClean="0"/>
              <a:t>Property Tax Revenues</a:t>
            </a:r>
            <a:endParaRPr lang="en-US" dirty="0"/>
          </a:p>
        </p:txBody>
      </p:sp>
      <p:sp>
        <p:nvSpPr>
          <p:cNvPr id="3" name="Content Placeholder 2"/>
          <p:cNvSpPr>
            <a:spLocks noGrp="1"/>
          </p:cNvSpPr>
          <p:nvPr>
            <p:ph idx="1"/>
          </p:nvPr>
        </p:nvSpPr>
        <p:spPr/>
        <p:txBody>
          <a:bodyPr/>
          <a:lstStyle/>
          <a:p>
            <a:r>
              <a:rPr lang="en-US" dirty="0" smtClean="0"/>
              <a:t>Orange County Tax Collector remitted $431,250 to the City of Orlando on 11/10/16 relating to June 2016 and September 2016 installment payments.</a:t>
            </a:r>
          </a:p>
          <a:p>
            <a:r>
              <a:rPr lang="en-US" dirty="0" smtClean="0"/>
              <a:t>What if TC remitted this amount to City of Orlando in by September 30, 2016?</a:t>
            </a:r>
          </a:p>
          <a:p>
            <a:r>
              <a:rPr lang="en-US" dirty="0" smtClean="0"/>
              <a:t>Also, Orange County Tax Collector distributed excess fees to the City totaling $162,558 on 11/25/16.</a:t>
            </a:r>
          </a:p>
          <a:p>
            <a:r>
              <a:rPr lang="en-US" dirty="0" smtClean="0"/>
              <a:t>How should these transactions be accounted for?</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39</a:t>
            </a:fld>
            <a:endParaRPr lang="en-US" dirty="0"/>
          </a:p>
        </p:txBody>
      </p:sp>
    </p:spTree>
    <p:extLst>
      <p:ext uri="{BB962C8B-B14F-4D97-AF65-F5344CB8AC3E}">
        <p14:creationId xmlns:p14="http://schemas.microsoft.com/office/powerpoint/2010/main" val="112018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#1 Debt Issuance in Gov’t Fund</a:t>
            </a:r>
          </a:p>
        </p:txBody>
      </p:sp>
      <p:sp>
        <p:nvSpPr>
          <p:cNvPr id="8" name="Text Placeholder 7"/>
          <p:cNvSpPr>
            <a:spLocks noGrp="1"/>
          </p:cNvSpPr>
          <p:nvPr>
            <p:ph idx="1"/>
          </p:nvPr>
        </p:nvSpPr>
        <p:spPr/>
        <p:txBody>
          <a:bodyPr/>
          <a:lstStyle/>
          <a:p>
            <a:r>
              <a:rPr lang="en-US" dirty="0" smtClean="0"/>
              <a:t>Within the debt service fund on the governmental fund financial statements, the City recorded $7,174,000 ($7,500,000 minus 282,000 minus $44,000) as an other financing source. The remaining $16,000 of issuance costs was recorded as an expenditure when paid.  Furthermore, since the debt service payment was to be made within 60 days after year end, the City recorded accrued interest of $125,000 relating to the period 3/10/16 to 9/30/16.  Did the City record this correctly?</a:t>
            </a:r>
          </a:p>
        </p:txBody>
      </p:sp>
      <p:sp>
        <p:nvSpPr>
          <p:cNvPr id="6" name="Slide Number Placeholder 5"/>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3196693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 </a:t>
            </a:r>
            <a:r>
              <a:rPr lang="en-US" dirty="0"/>
              <a:t>– </a:t>
            </a:r>
            <a:r>
              <a:rPr lang="en-US" dirty="0" smtClean="0"/>
              <a:t>Property Tax Revenues</a:t>
            </a:r>
            <a:endParaRPr lang="en-US" dirty="0"/>
          </a:p>
        </p:txBody>
      </p:sp>
      <p:sp>
        <p:nvSpPr>
          <p:cNvPr id="3" name="Content Placeholder 2"/>
          <p:cNvSpPr>
            <a:spLocks noGrp="1"/>
          </p:cNvSpPr>
          <p:nvPr>
            <p:ph idx="1"/>
          </p:nvPr>
        </p:nvSpPr>
        <p:spPr/>
        <p:txBody>
          <a:bodyPr/>
          <a:lstStyle/>
          <a:p>
            <a:r>
              <a:rPr lang="en-US" b="1" dirty="0"/>
              <a:t>GASB </a:t>
            </a:r>
            <a:r>
              <a:rPr lang="en-US" b="1" dirty="0" smtClean="0"/>
              <a:t>33</a:t>
            </a:r>
            <a:r>
              <a:rPr lang="en-US" dirty="0" smtClean="0"/>
              <a:t>: </a:t>
            </a:r>
            <a:r>
              <a:rPr lang="en-US" dirty="0"/>
              <a:t>Revenue </a:t>
            </a:r>
            <a:r>
              <a:rPr lang="en-US" dirty="0" smtClean="0"/>
              <a:t>Recognition - </a:t>
            </a:r>
            <a:r>
              <a:rPr lang="en-US" dirty="0"/>
              <a:t>Imposed non-exchange transactions</a:t>
            </a:r>
          </a:p>
          <a:p>
            <a:pPr lvl="1"/>
            <a:r>
              <a:rPr lang="en-US" dirty="0"/>
              <a:t>Report as revenue when </a:t>
            </a:r>
            <a:r>
              <a:rPr lang="en-US" i="1" dirty="0"/>
              <a:t>resources are required to be used</a:t>
            </a:r>
            <a:r>
              <a:rPr lang="en-US" dirty="0"/>
              <a:t> or first period that use is permitted</a:t>
            </a:r>
          </a:p>
          <a:p>
            <a:pPr lvl="1"/>
            <a:r>
              <a:rPr lang="en-US" dirty="0"/>
              <a:t> Report deferred inflows of resources for resources received or reported as a receivable before such period</a:t>
            </a:r>
          </a:p>
          <a:p>
            <a:pPr lvl="1"/>
            <a:r>
              <a:rPr lang="en-US" dirty="0"/>
              <a:t>Under modified accrual basis of accounting, report deferred inflows of resources for resources that do not meet the availability criteria</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40</a:t>
            </a:fld>
            <a:endParaRPr lang="en-US" dirty="0"/>
          </a:p>
        </p:txBody>
      </p:sp>
    </p:spTree>
    <p:extLst>
      <p:ext uri="{BB962C8B-B14F-4D97-AF65-F5344CB8AC3E}">
        <p14:creationId xmlns:p14="http://schemas.microsoft.com/office/powerpoint/2010/main" val="1348034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#5 – </a:t>
            </a:r>
            <a:r>
              <a:rPr lang="en-US" dirty="0" smtClean="0"/>
              <a:t>Property Tax Revenues</a:t>
            </a:r>
            <a:endParaRPr lang="en-US" dirty="0"/>
          </a:p>
        </p:txBody>
      </p:sp>
      <p:sp>
        <p:nvSpPr>
          <p:cNvPr id="3" name="Content Placeholder 2"/>
          <p:cNvSpPr>
            <a:spLocks noGrp="1"/>
          </p:cNvSpPr>
          <p:nvPr>
            <p:ph idx="1"/>
          </p:nvPr>
        </p:nvSpPr>
        <p:spPr/>
        <p:txBody>
          <a:bodyPr/>
          <a:lstStyle/>
          <a:p>
            <a:r>
              <a:rPr lang="en-US" dirty="0" smtClean="0"/>
              <a:t>Tax Collector commissions are expenses rather than adjustments to revenues.  Excess fee distributions represent adjustments to those commission expenses.</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41</a:t>
            </a:fld>
            <a:endParaRPr lang="en-US" dirty="0"/>
          </a:p>
        </p:txBody>
      </p:sp>
    </p:spTree>
    <p:extLst>
      <p:ext uri="{BB962C8B-B14F-4D97-AF65-F5344CB8AC3E}">
        <p14:creationId xmlns:p14="http://schemas.microsoft.com/office/powerpoint/2010/main" val="2285082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 – Capitalized Interest</a:t>
            </a:r>
            <a:endParaRPr lang="en-US" dirty="0"/>
          </a:p>
        </p:txBody>
      </p:sp>
      <p:sp>
        <p:nvSpPr>
          <p:cNvPr id="3" name="Content Placeholder 2"/>
          <p:cNvSpPr>
            <a:spLocks noGrp="1"/>
          </p:cNvSpPr>
          <p:nvPr>
            <p:ph idx="1"/>
          </p:nvPr>
        </p:nvSpPr>
        <p:spPr/>
        <p:txBody>
          <a:bodyPr/>
          <a:lstStyle/>
          <a:p>
            <a:r>
              <a:rPr lang="en-US" dirty="0" smtClean="0"/>
              <a:t>Osceola County began a utility expansion project within its Water &amp; Sewer fund that was entirely funded with $12m of BABS bonds (interest rate of 3.4%) The project began in October ‘12 and $2,225,361 was spent.  Then, for various reasons the project took a two year hiatus, and project expenditures resumed in October ‘15.  For FY ‘16, $3,892,105 was spent.  How much interest, if any, should the County capitalize associated with this project?</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42</a:t>
            </a:fld>
            <a:endParaRPr lang="en-US" dirty="0"/>
          </a:p>
        </p:txBody>
      </p:sp>
    </p:spTree>
    <p:extLst>
      <p:ext uri="{BB962C8B-B14F-4D97-AF65-F5344CB8AC3E}">
        <p14:creationId xmlns:p14="http://schemas.microsoft.com/office/powerpoint/2010/main" val="578982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#6 - Capitalized Interest</a:t>
            </a:r>
            <a:endParaRPr lang="en-US" dirty="0"/>
          </a:p>
        </p:txBody>
      </p:sp>
      <p:sp>
        <p:nvSpPr>
          <p:cNvPr id="3" name="Content Placeholder 2"/>
          <p:cNvSpPr>
            <a:spLocks noGrp="1"/>
          </p:cNvSpPr>
          <p:nvPr>
            <p:ph idx="1"/>
          </p:nvPr>
        </p:nvSpPr>
        <p:spPr/>
        <p:txBody>
          <a:bodyPr/>
          <a:lstStyle/>
          <a:p>
            <a:r>
              <a:rPr lang="en-US" sz="2350" dirty="0" smtClean="0"/>
              <a:t>The County needs to capitalize interest if it’s material to that fund.  See GASB 62 </a:t>
            </a:r>
            <a:r>
              <a:rPr lang="en-US" sz="2350" dirty="0" err="1" smtClean="0"/>
              <a:t>para</a:t>
            </a:r>
            <a:r>
              <a:rPr lang="en-US" sz="2350" dirty="0" smtClean="0"/>
              <a:t> 5-22.</a:t>
            </a:r>
          </a:p>
          <a:p>
            <a:r>
              <a:rPr lang="en-US" sz="2350" dirty="0" smtClean="0"/>
              <a:t>GASB 62, para 11 provides guidance for capitalization of interest on qualifying assets whenever an entity has outstanding debt.</a:t>
            </a:r>
          </a:p>
          <a:p>
            <a:r>
              <a:rPr lang="en-US" sz="2350" dirty="0" smtClean="0"/>
              <a:t>GASB 62, para 9f prohibits the capitalization of interest for assets acquired by contributions and grants that restrictively specify the type of asset that may be purchased or constructed. </a:t>
            </a:r>
          </a:p>
          <a:p>
            <a:r>
              <a:rPr lang="en-US" sz="2350" dirty="0" smtClean="0"/>
              <a:t>GASB 62, para 19 &amp; 20 provides different guidance in situations in which a government issues tax-exempt debt that is externally restricted by the bond indenture to finance specific capital assets.</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43</a:t>
            </a:fld>
            <a:endParaRPr lang="en-US" dirty="0"/>
          </a:p>
        </p:txBody>
      </p:sp>
    </p:spTree>
    <p:extLst>
      <p:ext uri="{BB962C8B-B14F-4D97-AF65-F5344CB8AC3E}">
        <p14:creationId xmlns:p14="http://schemas.microsoft.com/office/powerpoint/2010/main" val="750706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#6 - Capitalized Interest</a:t>
            </a:r>
            <a:endParaRPr lang="en-US" dirty="0"/>
          </a:p>
        </p:txBody>
      </p:sp>
      <p:sp>
        <p:nvSpPr>
          <p:cNvPr id="3" name="Content Placeholder 2"/>
          <p:cNvSpPr>
            <a:spLocks noGrp="1"/>
          </p:cNvSpPr>
          <p:nvPr>
            <p:ph idx="1"/>
          </p:nvPr>
        </p:nvSpPr>
        <p:spPr/>
        <p:txBody>
          <a:bodyPr/>
          <a:lstStyle/>
          <a:p>
            <a:r>
              <a:rPr lang="en-US" dirty="0" smtClean="0"/>
              <a:t>GASB 37, </a:t>
            </a:r>
            <a:r>
              <a:rPr lang="en-US" dirty="0" err="1" smtClean="0"/>
              <a:t>para</a:t>
            </a:r>
            <a:r>
              <a:rPr lang="en-US" dirty="0" smtClean="0"/>
              <a:t>. 6, clarifies that these standards do not apply to general capital assets.</a:t>
            </a:r>
          </a:p>
          <a:p>
            <a:r>
              <a:rPr lang="en-US" dirty="0" smtClean="0"/>
              <a:t>GASB Implementation Guide Question Z.51.11: GASB 62, </a:t>
            </a:r>
            <a:r>
              <a:rPr lang="en-US" dirty="0" err="1" smtClean="0"/>
              <a:t>para</a:t>
            </a:r>
            <a:r>
              <a:rPr lang="en-US" dirty="0" smtClean="0"/>
              <a:t> 8a, states interest capitalization requirements apply to assets that are constructed or otherwise produced for a government's own use. Internally generated intangible assets meet this description (i.e. ERP implementations)</a:t>
            </a:r>
          </a:p>
          <a:p>
            <a:r>
              <a:rPr lang="en-US" dirty="0" smtClean="0"/>
              <a:t>Build America Bonds (BABS) </a:t>
            </a:r>
            <a:r>
              <a:rPr lang="en-US" b="1" dirty="0" smtClean="0"/>
              <a:t>not </a:t>
            </a:r>
            <a:r>
              <a:rPr lang="en-US" dirty="0" smtClean="0"/>
              <a:t>considered tax-exempt borrowing and should not follow para 19 &amp; 20 of GASB 62, per Question 7.10.7 of the Guide</a:t>
            </a:r>
          </a:p>
        </p:txBody>
      </p:sp>
      <p:sp>
        <p:nvSpPr>
          <p:cNvPr id="4" name="Slide Number Placeholder 3"/>
          <p:cNvSpPr>
            <a:spLocks noGrp="1"/>
          </p:cNvSpPr>
          <p:nvPr>
            <p:ph type="sldNum" sz="quarter" idx="4"/>
          </p:nvPr>
        </p:nvSpPr>
        <p:spPr/>
        <p:txBody>
          <a:bodyPr/>
          <a:lstStyle/>
          <a:p>
            <a:fld id="{F8E24598-D429-A34B-B4A6-5808099B37D3}" type="slidenum">
              <a:rPr lang="en-US" smtClean="0"/>
              <a:pPr/>
              <a:t>44</a:t>
            </a:fld>
            <a:endParaRPr lang="en-US" dirty="0"/>
          </a:p>
        </p:txBody>
      </p:sp>
    </p:spTree>
    <p:extLst>
      <p:ext uri="{BB962C8B-B14F-4D97-AF65-F5344CB8AC3E}">
        <p14:creationId xmlns:p14="http://schemas.microsoft.com/office/powerpoint/2010/main" val="4256465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#6 - Capitalized Interest</a:t>
            </a:r>
            <a:endParaRPr lang="en-US" dirty="0"/>
          </a:p>
        </p:txBody>
      </p:sp>
      <p:sp>
        <p:nvSpPr>
          <p:cNvPr id="3" name="Content Placeholder 2"/>
          <p:cNvSpPr>
            <a:spLocks noGrp="1"/>
          </p:cNvSpPr>
          <p:nvPr>
            <p:ph idx="1"/>
          </p:nvPr>
        </p:nvSpPr>
        <p:spPr/>
        <p:txBody>
          <a:bodyPr/>
          <a:lstStyle/>
          <a:p>
            <a:r>
              <a:rPr lang="en-US" dirty="0" smtClean="0"/>
              <a:t>What to do if the project is temporarily put on hold?</a:t>
            </a:r>
          </a:p>
          <a:p>
            <a:r>
              <a:rPr lang="en-US" dirty="0" smtClean="0"/>
              <a:t>Per GASB 62</a:t>
            </a:r>
            <a:r>
              <a:rPr lang="en-US" dirty="0"/>
              <a:t>, para 16: “If the government suspends substantially all activities related to acquisition of the asset, interest capitalization should cease until activities are resumed. However, brief interruptions in activities, interruptions that are externally imposed, and delays that are inherent in the asset acquisition process should not require cessation of interest </a:t>
            </a:r>
            <a:r>
              <a:rPr lang="en-US" dirty="0" smtClean="0"/>
              <a:t>capitalization”</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45</a:t>
            </a:fld>
            <a:endParaRPr lang="en-US" dirty="0"/>
          </a:p>
        </p:txBody>
      </p:sp>
    </p:spTree>
    <p:extLst>
      <p:ext uri="{BB962C8B-B14F-4D97-AF65-F5344CB8AC3E}">
        <p14:creationId xmlns:p14="http://schemas.microsoft.com/office/powerpoint/2010/main" val="754533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#6 - Capitalized Interest</a:t>
            </a:r>
            <a:endParaRPr lang="en-US" dirty="0"/>
          </a:p>
        </p:txBody>
      </p:sp>
      <p:sp>
        <p:nvSpPr>
          <p:cNvPr id="3" name="Content Placeholder 2"/>
          <p:cNvSpPr>
            <a:spLocks noGrp="1"/>
          </p:cNvSpPr>
          <p:nvPr>
            <p:ph idx="1"/>
          </p:nvPr>
        </p:nvSpPr>
        <p:spPr/>
        <p:txBody>
          <a:bodyPr/>
          <a:lstStyle/>
          <a:p>
            <a:r>
              <a:rPr lang="en-US" dirty="0" smtClean="0"/>
              <a:t>Disclosure requirements per GASB 62, para 22:</a:t>
            </a:r>
          </a:p>
          <a:p>
            <a:pPr lvl="1"/>
            <a:r>
              <a:rPr lang="en-US" dirty="0"/>
              <a:t>For an accounting period in which no interest cost is capitalized, the amount of interest cost incurred and charged to expense during the </a:t>
            </a:r>
            <a:r>
              <a:rPr lang="en-US" dirty="0" smtClean="0"/>
              <a:t>period</a:t>
            </a:r>
          </a:p>
          <a:p>
            <a:pPr lvl="1"/>
            <a:r>
              <a:rPr lang="en-US" dirty="0"/>
              <a:t>For an accounting period in which some interest cost is capitalized, the total amount of interest cost incurred during the period and the amount thereof that has been capitalized</a:t>
            </a:r>
          </a:p>
        </p:txBody>
      </p:sp>
      <p:sp>
        <p:nvSpPr>
          <p:cNvPr id="4" name="Slide Number Placeholder 3"/>
          <p:cNvSpPr>
            <a:spLocks noGrp="1"/>
          </p:cNvSpPr>
          <p:nvPr>
            <p:ph type="sldNum" sz="quarter" idx="4"/>
          </p:nvPr>
        </p:nvSpPr>
        <p:spPr/>
        <p:txBody>
          <a:bodyPr/>
          <a:lstStyle/>
          <a:p>
            <a:fld id="{F8E24598-D429-A34B-B4A6-5808099B37D3}" type="slidenum">
              <a:rPr lang="en-US" smtClean="0"/>
              <a:pPr/>
              <a:t>46</a:t>
            </a:fld>
            <a:endParaRPr lang="en-US" dirty="0"/>
          </a:p>
        </p:txBody>
      </p:sp>
    </p:spTree>
    <p:extLst>
      <p:ext uri="{BB962C8B-B14F-4D97-AF65-F5344CB8AC3E}">
        <p14:creationId xmlns:p14="http://schemas.microsoft.com/office/powerpoint/2010/main" val="2292755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 – Capitalized Interest</a:t>
            </a:r>
            <a:endParaRPr lang="en-US" dirty="0"/>
          </a:p>
        </p:txBody>
      </p:sp>
      <p:sp>
        <p:nvSpPr>
          <p:cNvPr id="3" name="Content Placeholder 2"/>
          <p:cNvSpPr>
            <a:spLocks noGrp="1"/>
          </p:cNvSpPr>
          <p:nvPr>
            <p:ph idx="1"/>
          </p:nvPr>
        </p:nvSpPr>
        <p:spPr/>
        <p:txBody>
          <a:bodyPr/>
          <a:lstStyle/>
          <a:p>
            <a:r>
              <a:rPr lang="en-US" dirty="0" smtClean="0"/>
              <a:t>Capitalized interest costs FY ‘13:</a:t>
            </a:r>
          </a:p>
          <a:p>
            <a:pPr lvl="1"/>
            <a:r>
              <a:rPr lang="en-US" dirty="0" smtClean="0"/>
              <a:t>($0 + $2,225,361) / 2 = $1,112,681 * 3.40% = $37,831</a:t>
            </a:r>
          </a:p>
          <a:p>
            <a:pPr lvl="1"/>
            <a:endParaRPr lang="en-US" dirty="0"/>
          </a:p>
          <a:p>
            <a:r>
              <a:rPr lang="en-US" dirty="0" smtClean="0"/>
              <a:t>Capitalized interest costs FY ‘14 &amp; FY ’15 = $0</a:t>
            </a:r>
          </a:p>
          <a:p>
            <a:endParaRPr lang="en-US" dirty="0"/>
          </a:p>
          <a:p>
            <a:r>
              <a:rPr lang="en-US" dirty="0" smtClean="0"/>
              <a:t>Capitalized interest costs FY ‘16:</a:t>
            </a:r>
          </a:p>
          <a:p>
            <a:pPr lvl="1"/>
            <a:r>
              <a:rPr lang="en-US" dirty="0" smtClean="0"/>
              <a:t>($2,263,192 + $3,892,105) / 2 = $3,077,649 * 3.40% = $104,640</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47</a:t>
            </a:fld>
            <a:endParaRPr lang="en-US" dirty="0"/>
          </a:p>
        </p:txBody>
      </p:sp>
    </p:spTree>
    <p:extLst>
      <p:ext uri="{BB962C8B-B14F-4D97-AF65-F5344CB8AC3E}">
        <p14:creationId xmlns:p14="http://schemas.microsoft.com/office/powerpoint/2010/main" val="2734098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 Net Investment In Capital Assets</a:t>
            </a:r>
            <a:endParaRPr lang="en-US" dirty="0"/>
          </a:p>
        </p:txBody>
      </p:sp>
      <p:sp>
        <p:nvSpPr>
          <p:cNvPr id="3" name="Content Placeholder 2"/>
          <p:cNvSpPr>
            <a:spLocks noGrp="1"/>
          </p:cNvSpPr>
          <p:nvPr>
            <p:ph idx="1"/>
          </p:nvPr>
        </p:nvSpPr>
        <p:spPr/>
        <p:txBody>
          <a:bodyPr/>
          <a:lstStyle/>
          <a:p>
            <a:r>
              <a:rPr lang="en-US" sz="2300" dirty="0" smtClean="0"/>
              <a:t>The following information pertains to Greater Orlando Aviation Authority’s assets and liabilities in order to determine its classification of net position, specifically Net Investment in Capital Assets:</a:t>
            </a:r>
          </a:p>
          <a:p>
            <a:pPr lvl="1"/>
            <a:r>
              <a:rPr lang="en-US" sz="2200" dirty="0" smtClean="0"/>
              <a:t>ASSETS:</a:t>
            </a:r>
          </a:p>
          <a:p>
            <a:pPr lvl="2"/>
            <a:r>
              <a:rPr lang="en-US" dirty="0" smtClean="0"/>
              <a:t>Investments = $189,133,213, which includes an investment account containing unspent bond proceeds totaling $80,572,327</a:t>
            </a:r>
          </a:p>
          <a:p>
            <a:pPr lvl="2"/>
            <a:r>
              <a:rPr lang="en-US" dirty="0" smtClean="0"/>
              <a:t>Prepaid Expenses = $2,214,698, which includes $1,533,228 of prepaid debt insurance costs (City determined that 0.8% of outstanding debt related to payment of issuance costs)</a:t>
            </a:r>
          </a:p>
          <a:p>
            <a:pPr lvl="2"/>
            <a:r>
              <a:rPr lang="en-US" dirty="0" smtClean="0"/>
              <a:t>Inventories = $4,344,525</a:t>
            </a:r>
          </a:p>
          <a:p>
            <a:pPr lvl="2"/>
            <a:r>
              <a:rPr lang="en-US" dirty="0" smtClean="0"/>
              <a:t>Deferred Outflow of Resources (Deferred Amount on Refunding) = $2,826,721</a:t>
            </a:r>
          </a:p>
          <a:p>
            <a:pPr lvl="2"/>
            <a:r>
              <a:rPr lang="en-US" dirty="0"/>
              <a:t>Total Capital Assets, Net of Depreciation = $</a:t>
            </a:r>
            <a:r>
              <a:rPr lang="en-US" dirty="0" smtClean="0"/>
              <a:t>1,149,445,769</a:t>
            </a:r>
          </a:p>
          <a:p>
            <a:pPr lvl="2"/>
            <a:endParaRPr lang="en-US" dirty="0" smtClean="0"/>
          </a:p>
        </p:txBody>
      </p:sp>
      <p:sp>
        <p:nvSpPr>
          <p:cNvPr id="4" name="Slide Number Placeholder 3"/>
          <p:cNvSpPr>
            <a:spLocks noGrp="1"/>
          </p:cNvSpPr>
          <p:nvPr>
            <p:ph type="sldNum" sz="quarter" idx="4"/>
          </p:nvPr>
        </p:nvSpPr>
        <p:spPr/>
        <p:txBody>
          <a:bodyPr/>
          <a:lstStyle/>
          <a:p>
            <a:fld id="{F8E24598-D429-A34B-B4A6-5808099B37D3}" type="slidenum">
              <a:rPr lang="en-US" smtClean="0"/>
              <a:pPr/>
              <a:t>48</a:t>
            </a:fld>
            <a:endParaRPr lang="en-US" dirty="0"/>
          </a:p>
        </p:txBody>
      </p:sp>
    </p:spTree>
    <p:extLst>
      <p:ext uri="{BB962C8B-B14F-4D97-AF65-F5344CB8AC3E}">
        <p14:creationId xmlns:p14="http://schemas.microsoft.com/office/powerpoint/2010/main" val="3676436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#7- </a:t>
            </a:r>
            <a:r>
              <a:rPr lang="en-US" dirty="0"/>
              <a:t>Net Investment In Capital Assets</a:t>
            </a:r>
          </a:p>
        </p:txBody>
      </p:sp>
      <p:sp>
        <p:nvSpPr>
          <p:cNvPr id="3" name="Content Placeholder 2"/>
          <p:cNvSpPr>
            <a:spLocks noGrp="1"/>
          </p:cNvSpPr>
          <p:nvPr>
            <p:ph idx="1"/>
          </p:nvPr>
        </p:nvSpPr>
        <p:spPr/>
        <p:txBody>
          <a:bodyPr/>
          <a:lstStyle/>
          <a:p>
            <a:pPr lvl="1"/>
            <a:r>
              <a:rPr lang="en-US" dirty="0" smtClean="0"/>
              <a:t>LIABILITIES:</a:t>
            </a:r>
          </a:p>
          <a:p>
            <a:pPr lvl="2"/>
            <a:r>
              <a:rPr lang="en-US" dirty="0" smtClean="0"/>
              <a:t>Accounts Payable = $15,177,666, which includes $7,345,266 of construction related A/P</a:t>
            </a:r>
          </a:p>
          <a:p>
            <a:pPr lvl="2"/>
            <a:r>
              <a:rPr lang="en-US" dirty="0" smtClean="0"/>
              <a:t>Accrued Liabilities = $12,863,145, which includes $3,311,120 of retainage payable</a:t>
            </a:r>
          </a:p>
          <a:p>
            <a:pPr lvl="2"/>
            <a:r>
              <a:rPr lang="en-US" dirty="0" smtClean="0"/>
              <a:t>Bonds and Notes Payable, Current Portion = $75,449,400</a:t>
            </a:r>
          </a:p>
          <a:p>
            <a:pPr lvl="2"/>
            <a:r>
              <a:rPr lang="en-US" dirty="0" smtClean="0"/>
              <a:t>Bonds and Notes Payable, Noncurrent Portion = $527,213,853</a:t>
            </a:r>
          </a:p>
          <a:p>
            <a:pPr lvl="2"/>
            <a:r>
              <a:rPr lang="en-US" dirty="0" err="1" smtClean="0"/>
              <a:t>Interfund</a:t>
            </a:r>
            <a:r>
              <a:rPr lang="en-US" dirty="0" smtClean="0"/>
              <a:t> Advance = $2,227,983</a:t>
            </a:r>
          </a:p>
          <a:p>
            <a:pPr lvl="2"/>
            <a:r>
              <a:rPr lang="en-US" dirty="0" smtClean="0"/>
              <a:t>Deferred Inflow of Resources (Deferred Amount on Refunding) = $2,449,240</a:t>
            </a:r>
          </a:p>
          <a:p>
            <a:pPr lvl="2"/>
            <a:endParaRPr lang="en-US" dirty="0"/>
          </a:p>
          <a:p>
            <a:r>
              <a:rPr lang="en-US" dirty="0" smtClean="0"/>
              <a:t>What should GOAA report as Net Investment in Capital Assets?</a:t>
            </a:r>
          </a:p>
          <a:p>
            <a:pPr lvl="2"/>
            <a:endParaRPr lang="en-US" dirty="0" smtClean="0"/>
          </a:p>
        </p:txBody>
      </p:sp>
      <p:sp>
        <p:nvSpPr>
          <p:cNvPr id="4" name="Slide Number Placeholder 3"/>
          <p:cNvSpPr>
            <a:spLocks noGrp="1"/>
          </p:cNvSpPr>
          <p:nvPr>
            <p:ph type="sldNum" sz="quarter" idx="4"/>
          </p:nvPr>
        </p:nvSpPr>
        <p:spPr/>
        <p:txBody>
          <a:bodyPr/>
          <a:lstStyle/>
          <a:p>
            <a:fld id="{F8E24598-D429-A34B-B4A6-5808099B37D3}" type="slidenum">
              <a:rPr lang="en-US" smtClean="0"/>
              <a:pPr/>
              <a:t>49</a:t>
            </a:fld>
            <a:endParaRPr lang="en-US" dirty="0"/>
          </a:p>
        </p:txBody>
      </p:sp>
    </p:spTree>
    <p:extLst>
      <p:ext uri="{BB962C8B-B14F-4D97-AF65-F5344CB8AC3E}">
        <p14:creationId xmlns:p14="http://schemas.microsoft.com/office/powerpoint/2010/main" val="102330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#1 </a:t>
            </a:r>
            <a:r>
              <a:rPr lang="en-US" dirty="0"/>
              <a:t>Debt Issuance in Gov’t Fund</a:t>
            </a:r>
          </a:p>
        </p:txBody>
      </p:sp>
      <p:sp>
        <p:nvSpPr>
          <p:cNvPr id="5" name="Content Placeholder 4"/>
          <p:cNvSpPr>
            <a:spLocks noGrp="1"/>
          </p:cNvSpPr>
          <p:nvPr>
            <p:ph idx="1"/>
          </p:nvPr>
        </p:nvSpPr>
        <p:spPr/>
        <p:txBody>
          <a:bodyPr/>
          <a:lstStyle/>
          <a:p>
            <a:r>
              <a:rPr lang="en-US" sz="2500" dirty="0" smtClean="0"/>
              <a:t>GASB 34, </a:t>
            </a:r>
            <a:r>
              <a:rPr lang="en-US" sz="2500" dirty="0" err="1" smtClean="0"/>
              <a:t>para</a:t>
            </a:r>
            <a:r>
              <a:rPr lang="en-US" sz="2500" dirty="0" smtClean="0"/>
              <a:t> 87 requires bond issuance costs to be reported as expenditures, not as other financing uses or netted against bond proceeds, on the closing date</a:t>
            </a:r>
          </a:p>
          <a:p>
            <a:r>
              <a:rPr lang="en-US" sz="2500" dirty="0" smtClean="0"/>
              <a:t>GASB 34, </a:t>
            </a:r>
            <a:r>
              <a:rPr lang="en-US" sz="2500" dirty="0" err="1" smtClean="0"/>
              <a:t>para</a:t>
            </a:r>
            <a:r>
              <a:rPr lang="en-US" sz="2500" dirty="0" smtClean="0"/>
              <a:t> 88, as amended by GASB 37, </a:t>
            </a:r>
            <a:r>
              <a:rPr lang="en-US" sz="2500" dirty="0" err="1" smtClean="0"/>
              <a:t>para</a:t>
            </a:r>
            <a:r>
              <a:rPr lang="en-US" sz="2500" dirty="0" smtClean="0"/>
              <a:t> 16, requires issuance discounts and premiums related to general long term debt to be reported as </a:t>
            </a:r>
            <a:r>
              <a:rPr lang="en-US" sz="2500" b="1" dirty="0" smtClean="0"/>
              <a:t>separate </a:t>
            </a:r>
            <a:r>
              <a:rPr lang="en-US" sz="2500" dirty="0" smtClean="0"/>
              <a:t>financing sources and uses</a:t>
            </a:r>
          </a:p>
        </p:txBody>
      </p:sp>
      <p:sp>
        <p:nvSpPr>
          <p:cNvPr id="6" name="Slide Number Placeholder 5"/>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2589345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#7 - </a:t>
            </a:r>
            <a:r>
              <a:rPr lang="en-US" dirty="0"/>
              <a:t>Net Investment In Capital Assets</a:t>
            </a:r>
          </a:p>
        </p:txBody>
      </p:sp>
      <p:sp>
        <p:nvSpPr>
          <p:cNvPr id="3" name="Content Placeholder 2"/>
          <p:cNvSpPr>
            <a:spLocks noGrp="1"/>
          </p:cNvSpPr>
          <p:nvPr>
            <p:ph idx="1"/>
          </p:nvPr>
        </p:nvSpPr>
        <p:spPr/>
        <p:txBody>
          <a:bodyPr/>
          <a:lstStyle/>
          <a:p>
            <a:r>
              <a:rPr lang="en-US" sz="2400" dirty="0" smtClean="0"/>
              <a:t>What about cash and investments?</a:t>
            </a:r>
          </a:p>
          <a:p>
            <a:r>
              <a:rPr lang="en-US" sz="2400" dirty="0"/>
              <a:t>7.23.2. </a:t>
            </a:r>
            <a:r>
              <a:rPr lang="en-US" sz="2400" b="1" i="1" dirty="0"/>
              <a:t>Q</a:t>
            </a:r>
            <a:r>
              <a:rPr lang="en-US" sz="2400" dirty="0"/>
              <a:t>—A government issues bonds late in the year to purchase capital assets. The proceeds are received, but no capital assets have been purchased as of the balance sheet date. Which component of net position should include the debt? </a:t>
            </a:r>
            <a:endParaRPr lang="en-US" sz="2400" dirty="0" smtClean="0"/>
          </a:p>
          <a:p>
            <a:r>
              <a:rPr lang="en-US" sz="2400" b="1" i="1" dirty="0" smtClean="0"/>
              <a:t>A</a:t>
            </a:r>
            <a:r>
              <a:rPr lang="en-US" sz="2400" dirty="0" smtClean="0"/>
              <a:t>—If </a:t>
            </a:r>
            <a:r>
              <a:rPr lang="en-US" sz="2400" dirty="0"/>
              <a:t>there are significant unspent related debt proceeds at year-end, the portion of the debt attributable to the unspent proceeds should </a:t>
            </a:r>
            <a:r>
              <a:rPr lang="en-US" sz="2400" i="1" dirty="0"/>
              <a:t>not</a:t>
            </a:r>
            <a:r>
              <a:rPr lang="en-US" sz="2400" dirty="0"/>
              <a:t> be included in the calculation of </a:t>
            </a:r>
            <a:r>
              <a:rPr lang="en-US" sz="2400" i="1" dirty="0"/>
              <a:t>the net investment in capital assets</a:t>
            </a:r>
            <a:r>
              <a:rPr lang="en-US" sz="2400" dirty="0"/>
              <a:t> component of net position. Rather, that portion of the debt should be included in the same net position component as the unspent proceeds—for example, </a:t>
            </a:r>
            <a:r>
              <a:rPr lang="en-US" sz="2400" i="1" dirty="0"/>
              <a:t>restricted for capital projects.</a:t>
            </a:r>
            <a:r>
              <a:rPr lang="en-US" sz="2400" dirty="0"/>
              <a:t> </a:t>
            </a:r>
          </a:p>
        </p:txBody>
      </p:sp>
      <p:sp>
        <p:nvSpPr>
          <p:cNvPr id="4" name="Slide Number Placeholder 3"/>
          <p:cNvSpPr>
            <a:spLocks noGrp="1"/>
          </p:cNvSpPr>
          <p:nvPr>
            <p:ph type="sldNum" sz="quarter" idx="4"/>
          </p:nvPr>
        </p:nvSpPr>
        <p:spPr/>
        <p:txBody>
          <a:bodyPr/>
          <a:lstStyle/>
          <a:p>
            <a:fld id="{F8E24598-D429-A34B-B4A6-5808099B37D3}" type="slidenum">
              <a:rPr lang="en-US" smtClean="0"/>
              <a:pPr/>
              <a:t>50</a:t>
            </a:fld>
            <a:endParaRPr lang="en-US" dirty="0"/>
          </a:p>
        </p:txBody>
      </p:sp>
    </p:spTree>
    <p:extLst>
      <p:ext uri="{BB962C8B-B14F-4D97-AF65-F5344CB8AC3E}">
        <p14:creationId xmlns:p14="http://schemas.microsoft.com/office/powerpoint/2010/main" val="2052051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 </a:t>
            </a:r>
            <a:r>
              <a:rPr lang="en-US" dirty="0"/>
              <a:t>- Net Investment In Capital Assets</a:t>
            </a:r>
          </a:p>
        </p:txBody>
      </p:sp>
      <p:sp>
        <p:nvSpPr>
          <p:cNvPr id="3" name="Content Placeholder 2"/>
          <p:cNvSpPr>
            <a:spLocks noGrp="1"/>
          </p:cNvSpPr>
          <p:nvPr>
            <p:ph idx="1"/>
          </p:nvPr>
        </p:nvSpPr>
        <p:spPr/>
        <p:txBody>
          <a:bodyPr/>
          <a:lstStyle/>
          <a:p>
            <a:r>
              <a:rPr lang="en-US" sz="2400" dirty="0" smtClean="0"/>
              <a:t>What about </a:t>
            </a:r>
            <a:r>
              <a:rPr lang="en-US" sz="2400" dirty="0" err="1" smtClean="0"/>
              <a:t>prepaids</a:t>
            </a:r>
            <a:r>
              <a:rPr lang="en-US" sz="2400" dirty="0"/>
              <a:t> </a:t>
            </a:r>
            <a:r>
              <a:rPr lang="en-US" sz="2400" dirty="0" smtClean="0"/>
              <a:t>and inventories?</a:t>
            </a:r>
          </a:p>
          <a:p>
            <a:r>
              <a:rPr lang="en-US" sz="2400" dirty="0"/>
              <a:t>7.23.3. </a:t>
            </a:r>
            <a:r>
              <a:rPr lang="en-US" sz="2400" b="1" i="1" dirty="0"/>
              <a:t>Q</a:t>
            </a:r>
            <a:r>
              <a:rPr lang="en-US" sz="2400" dirty="0"/>
              <a:t>—Which component(s) of net position do prepaid bond insurance costs, premiums and discounts, and deferred outflows of resources or deferred inflows of resources from </a:t>
            </a:r>
            <a:r>
              <a:rPr lang="en-US" sz="2400" dirty="0" err="1"/>
              <a:t>refundings</a:t>
            </a:r>
            <a:r>
              <a:rPr lang="en-US" sz="2400" dirty="0"/>
              <a:t> affect—net investment in capital assets, restricted, or unrestricted</a:t>
            </a:r>
            <a:r>
              <a:rPr lang="en-US" sz="2400" dirty="0" smtClean="0"/>
              <a:t>?</a:t>
            </a:r>
          </a:p>
          <a:p>
            <a:r>
              <a:rPr lang="en-US" sz="2400" b="1" i="1" dirty="0" smtClean="0"/>
              <a:t>A</a:t>
            </a:r>
            <a:r>
              <a:rPr lang="en-US" sz="2400" dirty="0" smtClean="0"/>
              <a:t>—Prepaid </a:t>
            </a:r>
            <a:r>
              <a:rPr lang="en-US" sz="2400" dirty="0"/>
              <a:t>bond insurance costs should be included in the unrestricted component of net position because those outlays do not acquire, construct, or improve capital assets. If the prepaid bond insurance costs were paid from bond proceeds, the portion of outstanding debt attributable to those insurance costs also should be included in the unrestricted component of net </a:t>
            </a:r>
            <a:r>
              <a:rPr lang="en-US" sz="2400" dirty="0" smtClean="0"/>
              <a:t>position</a:t>
            </a:r>
            <a:r>
              <a:rPr lang="en-US" sz="2400" i="1" dirty="0" smtClean="0"/>
              <a:t>.</a:t>
            </a: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51</a:t>
            </a:fld>
            <a:endParaRPr lang="en-US" dirty="0"/>
          </a:p>
        </p:txBody>
      </p:sp>
    </p:spTree>
    <p:extLst>
      <p:ext uri="{BB962C8B-B14F-4D97-AF65-F5344CB8AC3E}">
        <p14:creationId xmlns:p14="http://schemas.microsoft.com/office/powerpoint/2010/main" val="3324889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 </a:t>
            </a:r>
            <a:r>
              <a:rPr lang="en-US" dirty="0"/>
              <a:t>- Net Investment In Capital Assets</a:t>
            </a:r>
          </a:p>
        </p:txBody>
      </p:sp>
      <p:sp>
        <p:nvSpPr>
          <p:cNvPr id="3" name="Content Placeholder 2"/>
          <p:cNvSpPr>
            <a:spLocks noGrp="1"/>
          </p:cNvSpPr>
          <p:nvPr>
            <p:ph idx="1"/>
          </p:nvPr>
        </p:nvSpPr>
        <p:spPr/>
        <p:txBody>
          <a:bodyPr/>
          <a:lstStyle/>
          <a:p>
            <a:r>
              <a:rPr lang="en-US" sz="2400" dirty="0" smtClean="0"/>
              <a:t>What about deferred inflows and outflows of resources?</a:t>
            </a:r>
          </a:p>
          <a:p>
            <a:r>
              <a:rPr lang="en-US" sz="2400" dirty="0"/>
              <a:t>7.23.3. </a:t>
            </a:r>
            <a:r>
              <a:rPr lang="en-US" sz="2400" b="1" i="1" dirty="0"/>
              <a:t>Q</a:t>
            </a:r>
            <a:r>
              <a:rPr lang="en-US" sz="2400" dirty="0"/>
              <a:t>—Which component(s) of net position do prepaid bond insurance costs, premiums and discounts, and deferred outflows of resources or deferred inflows of resources from </a:t>
            </a:r>
            <a:r>
              <a:rPr lang="en-US" sz="2400" dirty="0" err="1"/>
              <a:t>refundings</a:t>
            </a:r>
            <a:r>
              <a:rPr lang="en-US" sz="2400" dirty="0"/>
              <a:t> affect—net investment in capital assets, restricted, or unrestricted</a:t>
            </a:r>
            <a:r>
              <a:rPr lang="en-US" sz="2400" dirty="0" smtClean="0"/>
              <a:t>?</a:t>
            </a:r>
          </a:p>
          <a:p>
            <a:r>
              <a:rPr lang="en-US" sz="2400" b="1" i="1" dirty="0" smtClean="0"/>
              <a:t>A</a:t>
            </a:r>
            <a:r>
              <a:rPr lang="en-US" sz="2400" dirty="0" smtClean="0"/>
              <a:t>—Premiums</a:t>
            </a:r>
            <a:r>
              <a:rPr lang="en-US" sz="2400" dirty="0"/>
              <a:t>, discounts, and deferred outflows of resources or deferred inflows of resources from </a:t>
            </a:r>
            <a:r>
              <a:rPr lang="en-US" sz="2400" dirty="0" err="1"/>
              <a:t>refundings</a:t>
            </a:r>
            <a:r>
              <a:rPr lang="en-US" sz="2400" dirty="0"/>
              <a:t> “follow the debt” in calculating the components of net position. That is, if debt is capital related, those amounts would be included in the calculation of the </a:t>
            </a:r>
            <a:r>
              <a:rPr lang="en-US" sz="2400" i="1" dirty="0"/>
              <a:t>net investment in capital assets</a:t>
            </a:r>
            <a:r>
              <a:rPr lang="en-US" sz="2400" dirty="0"/>
              <a:t> component of net position</a:t>
            </a:r>
            <a:r>
              <a:rPr lang="en-US" sz="2400" i="1" dirty="0" smtClean="0"/>
              <a:t>.</a:t>
            </a: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52</a:t>
            </a:fld>
            <a:endParaRPr lang="en-US" dirty="0"/>
          </a:p>
        </p:txBody>
      </p:sp>
    </p:spTree>
    <p:extLst>
      <p:ext uri="{BB962C8B-B14F-4D97-AF65-F5344CB8AC3E}">
        <p14:creationId xmlns:p14="http://schemas.microsoft.com/office/powerpoint/2010/main" val="27637793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 </a:t>
            </a:r>
            <a:r>
              <a:rPr lang="en-US" dirty="0"/>
              <a:t>- Net Investment In Capital Assets</a:t>
            </a:r>
          </a:p>
        </p:txBody>
      </p:sp>
      <p:sp>
        <p:nvSpPr>
          <p:cNvPr id="3" name="Content Placeholder 2"/>
          <p:cNvSpPr>
            <a:spLocks noGrp="1"/>
          </p:cNvSpPr>
          <p:nvPr>
            <p:ph idx="1"/>
          </p:nvPr>
        </p:nvSpPr>
        <p:spPr/>
        <p:txBody>
          <a:bodyPr/>
          <a:lstStyle/>
          <a:p>
            <a:r>
              <a:rPr lang="en-US" sz="2400" dirty="0" smtClean="0"/>
              <a:t>What about Accounts Payable and Accrued Liabilities?</a:t>
            </a:r>
          </a:p>
          <a:p>
            <a:r>
              <a:rPr lang="en-US" sz="2400" dirty="0"/>
              <a:t>7.23.13. </a:t>
            </a:r>
            <a:r>
              <a:rPr lang="en-US" sz="2400" b="1" i="1" dirty="0"/>
              <a:t>Q</a:t>
            </a:r>
            <a:r>
              <a:rPr lang="en-US" sz="2400" dirty="0"/>
              <a:t>—Should construction retainages payable be considered related debt for purposes of </a:t>
            </a:r>
            <a:r>
              <a:rPr lang="en-US" sz="2400" dirty="0" smtClean="0"/>
              <a:t>calculating </a:t>
            </a:r>
            <a:r>
              <a:rPr lang="en-US" sz="2400" i="1" dirty="0" smtClean="0"/>
              <a:t>the </a:t>
            </a:r>
            <a:r>
              <a:rPr lang="en-US" sz="2400" i="1" dirty="0"/>
              <a:t>net investment in capital assets</a:t>
            </a:r>
            <a:r>
              <a:rPr lang="en-US" sz="2400" dirty="0"/>
              <a:t> component of net position</a:t>
            </a:r>
            <a:r>
              <a:rPr lang="en-US" sz="2400" dirty="0" smtClean="0"/>
              <a:t>?</a:t>
            </a:r>
          </a:p>
          <a:p>
            <a:r>
              <a:rPr lang="en-US" sz="2400" b="1" i="1" dirty="0"/>
              <a:t>A</a:t>
            </a:r>
            <a:r>
              <a:rPr lang="en-US" sz="2400" dirty="0"/>
              <a:t>—A retainage payable represents a liability attributable to the acquisition, construction, or improvement of capital assets (in this case, construction in progress) and retainage liabilities should be included in that net position calculation.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53</a:t>
            </a:fld>
            <a:endParaRPr lang="en-US" dirty="0"/>
          </a:p>
        </p:txBody>
      </p:sp>
    </p:spTree>
    <p:extLst>
      <p:ext uri="{BB962C8B-B14F-4D97-AF65-F5344CB8AC3E}">
        <p14:creationId xmlns:p14="http://schemas.microsoft.com/office/powerpoint/2010/main" val="748416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 </a:t>
            </a:r>
            <a:r>
              <a:rPr lang="en-US" dirty="0"/>
              <a:t>- Net Investment In Capital Assets</a:t>
            </a:r>
          </a:p>
        </p:txBody>
      </p:sp>
      <p:sp>
        <p:nvSpPr>
          <p:cNvPr id="3" name="Content Placeholder 2"/>
          <p:cNvSpPr>
            <a:spLocks noGrp="1"/>
          </p:cNvSpPr>
          <p:nvPr>
            <p:ph idx="1"/>
          </p:nvPr>
        </p:nvSpPr>
        <p:spPr/>
        <p:txBody>
          <a:bodyPr/>
          <a:lstStyle/>
          <a:p>
            <a:r>
              <a:rPr lang="en-US" sz="2400" dirty="0" smtClean="0"/>
              <a:t>So that’s a yes on Retainage </a:t>
            </a:r>
            <a:r>
              <a:rPr lang="en-US" sz="2400" dirty="0"/>
              <a:t>P</a:t>
            </a:r>
            <a:r>
              <a:rPr lang="en-US" sz="2400" dirty="0" smtClean="0"/>
              <a:t>ayable, but what about Accounts Payable?</a:t>
            </a:r>
          </a:p>
          <a:p>
            <a:r>
              <a:rPr lang="en-US" sz="2400" dirty="0"/>
              <a:t>7.23.14. </a:t>
            </a:r>
            <a:r>
              <a:rPr lang="en-US" sz="2400" b="1" i="1" dirty="0"/>
              <a:t>Q</a:t>
            </a:r>
            <a:r>
              <a:rPr lang="en-US" sz="2400" dirty="0"/>
              <a:t>—Is the answer to Question 7.23.13 the same if the construction project is financed with bond proceeds</a:t>
            </a:r>
            <a:r>
              <a:rPr lang="en-US" sz="2400" dirty="0" smtClean="0"/>
              <a:t>?</a:t>
            </a:r>
          </a:p>
          <a:p>
            <a:r>
              <a:rPr lang="en-US" sz="2400" b="1" i="1" dirty="0"/>
              <a:t>A</a:t>
            </a:r>
            <a:r>
              <a:rPr lang="en-US" sz="2400" dirty="0"/>
              <a:t>—Yes. If the project is financed with bond proceeds, the amount of the retainage is attributed to the construction in progress, and would be included in the net investment in capital assets component of net position. Thus, “capital-related debt” in this situation includes the portion of the bonds payable that has been spent on the capital construction, plus </a:t>
            </a:r>
            <a:r>
              <a:rPr lang="en-US" sz="2400" b="1" dirty="0"/>
              <a:t>retainages and accounts payable attributable to that </a:t>
            </a:r>
            <a:r>
              <a:rPr lang="en-US" sz="2400" b="1" dirty="0" smtClean="0"/>
              <a:t>construction</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54</a:t>
            </a:fld>
            <a:endParaRPr lang="en-US" dirty="0"/>
          </a:p>
        </p:txBody>
      </p:sp>
    </p:spTree>
    <p:extLst>
      <p:ext uri="{BB962C8B-B14F-4D97-AF65-F5344CB8AC3E}">
        <p14:creationId xmlns:p14="http://schemas.microsoft.com/office/powerpoint/2010/main" val="4150436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 </a:t>
            </a:r>
            <a:r>
              <a:rPr lang="en-US" dirty="0"/>
              <a:t>- Net Investment In Capital Assets</a:t>
            </a:r>
          </a:p>
        </p:txBody>
      </p:sp>
      <p:sp>
        <p:nvSpPr>
          <p:cNvPr id="3" name="Content Placeholder 2"/>
          <p:cNvSpPr>
            <a:spLocks noGrp="1"/>
          </p:cNvSpPr>
          <p:nvPr>
            <p:ph idx="1"/>
          </p:nvPr>
        </p:nvSpPr>
        <p:spPr/>
        <p:txBody>
          <a:bodyPr/>
          <a:lstStyle/>
          <a:p>
            <a:r>
              <a:rPr lang="en-US" sz="2400" dirty="0" smtClean="0"/>
              <a:t>What about </a:t>
            </a:r>
            <a:r>
              <a:rPr lang="en-US" sz="2400" dirty="0" err="1" smtClean="0"/>
              <a:t>interfund</a:t>
            </a:r>
            <a:r>
              <a:rPr lang="en-US" sz="2400" dirty="0" smtClean="0"/>
              <a:t> debt?</a:t>
            </a:r>
          </a:p>
          <a:p>
            <a:r>
              <a:rPr lang="en-US" sz="2400" dirty="0"/>
              <a:t>7.23.11. </a:t>
            </a:r>
            <a:r>
              <a:rPr lang="en-US" sz="2400" b="1" i="1" dirty="0"/>
              <a:t>Q</a:t>
            </a:r>
            <a:r>
              <a:rPr lang="en-US" sz="2400" dirty="0"/>
              <a:t>—A government made an </a:t>
            </a:r>
            <a:r>
              <a:rPr lang="en-US" sz="2400" dirty="0" err="1"/>
              <a:t>interfund</a:t>
            </a:r>
            <a:r>
              <a:rPr lang="en-US" sz="2400" dirty="0"/>
              <a:t> loan from its general fund to an enterprise fund for the purpose of purchasing capital assets. Does the advance due to the general fund constitute capital-related debt in the enterprise fund</a:t>
            </a:r>
            <a:r>
              <a:rPr lang="en-US" sz="2400" dirty="0" smtClean="0"/>
              <a:t>?</a:t>
            </a:r>
          </a:p>
          <a:p>
            <a:r>
              <a:rPr lang="en-US" sz="2400" b="1" i="1" dirty="0"/>
              <a:t>A</a:t>
            </a:r>
            <a:r>
              <a:rPr lang="en-US" sz="2400" dirty="0"/>
              <a:t>—No. </a:t>
            </a:r>
            <a:r>
              <a:rPr lang="en-US" sz="2400" dirty="0" err="1"/>
              <a:t>Interfund</a:t>
            </a:r>
            <a:r>
              <a:rPr lang="en-US" sz="2400" dirty="0"/>
              <a:t> advances are not considered debt or other borrowing for purposes of calculating the net position components. </a:t>
            </a:r>
            <a:r>
              <a:rPr lang="en-US" sz="2400" dirty="0" err="1"/>
              <a:t>Interfund</a:t>
            </a:r>
            <a:r>
              <a:rPr lang="en-US" sz="2400" dirty="0"/>
              <a:t> balances are included in the computation of unrestricted net position.</a:t>
            </a:r>
            <a:endParaRPr lang="en-US" sz="2400" dirty="0" smtClean="0"/>
          </a:p>
          <a:p>
            <a:endParaRPr lang="en-US" sz="24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55</a:t>
            </a:fld>
            <a:endParaRPr lang="en-US" dirty="0"/>
          </a:p>
        </p:txBody>
      </p:sp>
    </p:spTree>
    <p:extLst>
      <p:ext uri="{BB962C8B-B14F-4D97-AF65-F5344CB8AC3E}">
        <p14:creationId xmlns:p14="http://schemas.microsoft.com/office/powerpoint/2010/main" val="25086984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r>
              <a:rPr lang="en-US" dirty="0" smtClean="0"/>
              <a:t>#7 </a:t>
            </a:r>
            <a:r>
              <a:rPr lang="en-US" dirty="0"/>
              <a:t>- Net Investment In Capital Assets</a:t>
            </a:r>
          </a:p>
        </p:txBody>
      </p:sp>
      <p:sp>
        <p:nvSpPr>
          <p:cNvPr id="3" name="Content Placeholder 2"/>
          <p:cNvSpPr>
            <a:spLocks noGrp="1"/>
          </p:cNvSpPr>
          <p:nvPr>
            <p:ph idx="1"/>
          </p:nvPr>
        </p:nvSpPr>
        <p:spPr/>
        <p:txBody>
          <a:bodyPr/>
          <a:lstStyle/>
          <a:p>
            <a:r>
              <a:rPr lang="en-US" sz="2400" dirty="0" smtClean="0"/>
              <a:t>Total Capital Assets, net of Depreciation: 	$1,149,445,769</a:t>
            </a:r>
          </a:p>
          <a:p>
            <a:r>
              <a:rPr lang="en-US" sz="2400" dirty="0" smtClean="0"/>
              <a:t>Plus Outstanding Debt - Issuance Costs: 	           4,821,306</a:t>
            </a:r>
          </a:p>
          <a:p>
            <a:r>
              <a:rPr lang="en-US" sz="2400" dirty="0" smtClean="0"/>
              <a:t>Plus Deferred Outflow:			           2,826,721</a:t>
            </a:r>
          </a:p>
          <a:p>
            <a:r>
              <a:rPr lang="en-US" sz="2400" dirty="0" smtClean="0"/>
              <a:t>Less Deferred Inflow:			          (2,449,240)</a:t>
            </a:r>
          </a:p>
          <a:p>
            <a:r>
              <a:rPr lang="en-US" sz="2400" dirty="0" smtClean="0"/>
              <a:t>Less Retainage &amp; Construction A/P: 	        (10,656,386)</a:t>
            </a:r>
          </a:p>
          <a:p>
            <a:r>
              <a:rPr lang="en-US" sz="2400" dirty="0" smtClean="0"/>
              <a:t>Less Bonds and Notes Payable:		      (602,663,253)</a:t>
            </a:r>
          </a:p>
          <a:p>
            <a:r>
              <a:rPr lang="en-US" sz="2400" dirty="0" smtClean="0"/>
              <a:t>Plus Unspent Bond Proceeds:		</a:t>
            </a:r>
            <a:r>
              <a:rPr lang="en-US" sz="2400" u="sng" dirty="0" smtClean="0"/>
              <a:t>           80,572,327</a:t>
            </a:r>
          </a:p>
          <a:p>
            <a:endParaRPr lang="en-US" sz="2400" dirty="0"/>
          </a:p>
          <a:p>
            <a:r>
              <a:rPr lang="en-US" sz="2400" dirty="0" smtClean="0"/>
              <a:t>Net Investment In Capital Assets =                   $621,897,244			       		  </a:t>
            </a:r>
            <a:endParaRPr lang="en-US" sz="24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56</a:t>
            </a:fld>
            <a:endParaRPr lang="en-US" dirty="0"/>
          </a:p>
        </p:txBody>
      </p:sp>
    </p:spTree>
    <p:extLst>
      <p:ext uri="{BB962C8B-B14F-4D97-AF65-F5344CB8AC3E}">
        <p14:creationId xmlns:p14="http://schemas.microsoft.com/office/powerpoint/2010/main" val="2528705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57</a:t>
            </a:fld>
            <a:endParaRPr lang="en-US" dirty="0"/>
          </a:p>
        </p:txBody>
      </p:sp>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r>
              <a:rPr lang="en-US" dirty="0" smtClean="0"/>
              <a:t>I hope you enjoyed another rendition of Best of Accounting Complexities for the FGFOA Central Florida Chapter</a:t>
            </a:r>
            <a:endParaRPr lang="en-US" dirty="0"/>
          </a:p>
        </p:txBody>
      </p:sp>
    </p:spTree>
    <p:extLst>
      <p:ext uri="{BB962C8B-B14F-4D97-AF65-F5344CB8AC3E}">
        <p14:creationId xmlns:p14="http://schemas.microsoft.com/office/powerpoint/2010/main" val="485678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endParaRPr lang="en-US" dirty="0"/>
          </a:p>
          <a:p>
            <a:r>
              <a:rPr lang="en-US" sz="3000" dirty="0" smtClean="0"/>
              <a:t>Andrew Laflin, CPA</a:t>
            </a:r>
            <a:endParaRPr lang="en-US" sz="3000" dirty="0"/>
          </a:p>
          <a:p>
            <a:r>
              <a:rPr lang="en-US" sz="3000" dirty="0"/>
              <a:t>Principal</a:t>
            </a:r>
          </a:p>
          <a:p>
            <a:r>
              <a:rPr lang="en-US" sz="3000" dirty="0"/>
              <a:t>a</a:t>
            </a:r>
            <a:r>
              <a:rPr lang="en-US" sz="3000" dirty="0" smtClean="0"/>
              <a:t>ndrew.laflin@CLAconnect.com</a:t>
            </a:r>
            <a:endParaRPr lang="en-US" sz="3000" dirty="0"/>
          </a:p>
          <a:p>
            <a:r>
              <a:rPr lang="en-US" sz="3000" dirty="0" smtClean="0"/>
              <a:t>813-384-2711</a:t>
            </a:r>
            <a:endParaRPr lang="en-US" sz="3000" dirty="0"/>
          </a:p>
          <a:p>
            <a:endParaRPr lang="en-US" dirty="0" smtClean="0"/>
          </a:p>
          <a:p>
            <a:endParaRPr lang="en-US" dirty="0"/>
          </a:p>
        </p:txBody>
      </p:sp>
      <p:sp>
        <p:nvSpPr>
          <p:cNvPr id="2" name="Slide Number Placeholder 1"/>
          <p:cNvSpPr>
            <a:spLocks noGrp="1"/>
          </p:cNvSpPr>
          <p:nvPr>
            <p:ph type="sldNum" sz="quarter" idx="4294967295"/>
          </p:nvPr>
        </p:nvSpPr>
        <p:spPr>
          <a:xfrm>
            <a:off x="8643938" y="6324600"/>
            <a:ext cx="500062" cy="365125"/>
          </a:xfrm>
        </p:spPr>
        <p:txBody>
          <a:bodyPr/>
          <a:lstStyle/>
          <a:p>
            <a:fld id="{F8E24598-D429-A34B-B4A6-5808099B37D3}" type="slidenum">
              <a:rPr lang="en-US" smtClean="0"/>
              <a:pPr/>
              <a:t>58</a:t>
            </a:fld>
            <a:endParaRPr lang="en-US" dirty="0"/>
          </a:p>
        </p:txBody>
      </p:sp>
    </p:spTree>
    <p:extLst>
      <p:ext uri="{BB962C8B-B14F-4D97-AF65-F5344CB8AC3E}">
        <p14:creationId xmlns:p14="http://schemas.microsoft.com/office/powerpoint/2010/main" val="2504129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Answer #1 Debt Issuance in Gov’t Fund</a:t>
            </a:r>
          </a:p>
        </p:txBody>
      </p:sp>
      <p:sp>
        <p:nvSpPr>
          <p:cNvPr id="5" name="Content Placeholder 4"/>
          <p:cNvSpPr>
            <a:spLocks noGrp="1"/>
          </p:cNvSpPr>
          <p:nvPr>
            <p:ph idx="1"/>
          </p:nvPr>
        </p:nvSpPr>
        <p:spPr/>
        <p:txBody>
          <a:bodyPr/>
          <a:lstStyle/>
          <a:p>
            <a:r>
              <a:rPr lang="en-US" sz="2500" dirty="0" smtClean="0"/>
              <a:t>GASBI No. 6, </a:t>
            </a:r>
            <a:r>
              <a:rPr lang="en-US" sz="2500" dirty="0" err="1" smtClean="0"/>
              <a:t>para</a:t>
            </a:r>
            <a:r>
              <a:rPr lang="en-US" sz="2500" dirty="0" smtClean="0"/>
              <a:t> 13 states that a government may report a liability and expenditure for debt service on general long-term debt before it is due for payment only if:</a:t>
            </a:r>
          </a:p>
          <a:p>
            <a:pPr lvl="1"/>
            <a:r>
              <a:rPr lang="en-US" sz="2100" dirty="0" smtClean="0"/>
              <a:t>“Dedicated” financial resources have been accumulated in a debt service fund </a:t>
            </a:r>
            <a:r>
              <a:rPr lang="en-US" sz="2100" b="1" dirty="0" smtClean="0"/>
              <a:t>AND</a:t>
            </a:r>
          </a:p>
          <a:p>
            <a:pPr lvl="1"/>
            <a:r>
              <a:rPr lang="en-US" sz="2100" dirty="0" smtClean="0"/>
              <a:t>The debt service is due and payable within one to several days after year end but no more than one month after year end</a:t>
            </a:r>
          </a:p>
        </p:txBody>
      </p:sp>
      <p:sp>
        <p:nvSpPr>
          <p:cNvPr id="6" name="Slide Number Placeholder 5"/>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279480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#2 – Capital Asset Transfer</a:t>
            </a:r>
            <a:endParaRPr lang="en-US" dirty="0"/>
          </a:p>
        </p:txBody>
      </p:sp>
      <p:sp>
        <p:nvSpPr>
          <p:cNvPr id="5" name="Content Placeholder 4"/>
          <p:cNvSpPr>
            <a:spLocks noGrp="1"/>
          </p:cNvSpPr>
          <p:nvPr>
            <p:ph idx="1"/>
          </p:nvPr>
        </p:nvSpPr>
        <p:spPr/>
        <p:txBody>
          <a:bodyPr/>
          <a:lstStyle/>
          <a:p>
            <a:r>
              <a:rPr lang="en-US" dirty="0" smtClean="0"/>
              <a:t>Seminole County is transferring vehicles and equipment out of one fund and into another. The assets have an original cost of $1,340,265 and accumulated depreciation of $766,244.  </a:t>
            </a:r>
          </a:p>
          <a:p>
            <a:r>
              <a:rPr lang="en-US" dirty="0" smtClean="0"/>
              <a:t>What would be the entries to record this transfer from…</a:t>
            </a:r>
          </a:p>
          <a:p>
            <a:pPr lvl="1"/>
            <a:r>
              <a:rPr lang="en-US" dirty="0" smtClean="0"/>
              <a:t>One enterprise fund to another enterprise fund?</a:t>
            </a:r>
          </a:p>
          <a:p>
            <a:pPr lvl="1"/>
            <a:r>
              <a:rPr lang="en-US" dirty="0" smtClean="0"/>
              <a:t>An internal service fund to an enterprise fund?</a:t>
            </a:r>
          </a:p>
          <a:p>
            <a:pPr lvl="1"/>
            <a:r>
              <a:rPr lang="en-US" dirty="0" smtClean="0"/>
              <a:t>A governmental fund to an enterprise fund?</a:t>
            </a:r>
          </a:p>
          <a:p>
            <a:endParaRPr lang="en-US" dirty="0"/>
          </a:p>
          <a:p>
            <a:pPr marL="0" indent="0">
              <a:buNone/>
            </a:pPr>
            <a:endParaRPr lang="en-US" dirty="0" smtClean="0"/>
          </a:p>
        </p:txBody>
      </p:sp>
      <p:sp>
        <p:nvSpPr>
          <p:cNvPr id="6" name="Slide Number Placeholder 5"/>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27069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#2 </a:t>
            </a:r>
            <a:r>
              <a:rPr lang="en-US" dirty="0"/>
              <a:t>– </a:t>
            </a:r>
            <a:r>
              <a:rPr lang="en-US" dirty="0" smtClean="0"/>
              <a:t>Capital Asset Transfer</a:t>
            </a:r>
            <a:endParaRPr lang="en-US" dirty="0"/>
          </a:p>
        </p:txBody>
      </p:sp>
      <p:sp>
        <p:nvSpPr>
          <p:cNvPr id="5" name="Content Placeholder 4"/>
          <p:cNvSpPr>
            <a:spLocks noGrp="1"/>
          </p:cNvSpPr>
          <p:nvPr>
            <p:ph idx="1"/>
          </p:nvPr>
        </p:nvSpPr>
        <p:spPr/>
        <p:txBody>
          <a:bodyPr/>
          <a:lstStyle/>
          <a:p>
            <a:r>
              <a:rPr lang="en-US" sz="1900" b="1" i="1" dirty="0"/>
              <a:t>7.74.4.</a:t>
            </a:r>
            <a:r>
              <a:rPr lang="en-US" sz="1900" dirty="0"/>
              <a:t> </a:t>
            </a:r>
            <a:r>
              <a:rPr lang="en-US" sz="1900" b="1" i="1" dirty="0"/>
              <a:t>Q</a:t>
            </a:r>
            <a:r>
              <a:rPr lang="en-US" sz="1900" dirty="0"/>
              <a:t>—How should the reassignment of a capital asset between an enterprise fund and governmental activities be reported? </a:t>
            </a:r>
          </a:p>
          <a:p>
            <a:r>
              <a:rPr lang="en-US" sz="1900" b="1" i="1" dirty="0"/>
              <a:t>A</a:t>
            </a:r>
            <a:r>
              <a:rPr lang="en-US" sz="1900" dirty="0"/>
              <a:t>—If the assets reassigned from governmental activities to an enterprise fund are capital assets, the transaction is not “</a:t>
            </a:r>
            <a:r>
              <a:rPr lang="en-US" sz="1900" dirty="0" err="1"/>
              <a:t>interfund</a:t>
            </a:r>
            <a:r>
              <a:rPr lang="en-US" sz="1900" dirty="0"/>
              <a:t>” because it involves only one fund; consequently, the enterprise fund would report the receipt of the capital assets as a capital contribution from governmental activities (in the last section of the statement of revenues, expenses, and changes in net position). In the reverse situation, in which a capital asset is reassigned from an enterprise fund to governmental activities, the disposal of the capital asset would be reported by the enterprise fund as a </a:t>
            </a:r>
            <a:r>
              <a:rPr lang="en-US" sz="1900" dirty="0" err="1"/>
              <a:t>nonoperating</a:t>
            </a:r>
            <a:r>
              <a:rPr lang="en-US" sz="1900" dirty="0"/>
              <a:t> expense. In either case, governmental funds would not report the event because there has been no flow of current financial resources. In the statement of activities, the reassignment of the capital asset between governmental and business-type activities would be reported as a transfer, requiring a reconciling item in the governmental funds' reconciliation because a difference is created between the change in fund balances and the change in total net position.</a:t>
            </a:r>
          </a:p>
        </p:txBody>
      </p:sp>
      <p:sp>
        <p:nvSpPr>
          <p:cNvPr id="6" name="Slide Number Placeholder 5"/>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89098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Question #3 – Restricted Fund Balance/Net Position</a:t>
            </a:r>
            <a:endParaRPr lang="en-US" sz="2900" dirty="0"/>
          </a:p>
        </p:txBody>
      </p:sp>
      <p:sp>
        <p:nvSpPr>
          <p:cNvPr id="3" name="Content Placeholder 2"/>
          <p:cNvSpPr>
            <a:spLocks noGrp="1"/>
          </p:cNvSpPr>
          <p:nvPr>
            <p:ph idx="1"/>
          </p:nvPr>
        </p:nvSpPr>
        <p:spPr/>
        <p:txBody>
          <a:bodyPr/>
          <a:lstStyle/>
          <a:p>
            <a:r>
              <a:rPr lang="en-US" dirty="0" smtClean="0"/>
              <a:t>The City of Palmetto has the following funds that contain restricted fund balance at September 30, 2016: </a:t>
            </a:r>
          </a:p>
          <a:p>
            <a:pPr lvl="1"/>
            <a:r>
              <a:rPr lang="en-US" dirty="0" smtClean="0"/>
              <a:t>CRA Fund (entire fund balance restricted) to redevelop the a CRA district = $360,542</a:t>
            </a:r>
          </a:p>
          <a:p>
            <a:pPr lvl="1"/>
            <a:r>
              <a:rPr lang="en-US" dirty="0" smtClean="0"/>
              <a:t>Street Improvement Fund (capital projects fund that has restricted, committed, and assigned fund balance) = $545,282 restricted.  This fund also had unspent bond proceeds totaling $132,365.</a:t>
            </a:r>
          </a:p>
          <a:p>
            <a:pPr lvl="1"/>
            <a:r>
              <a:rPr lang="en-US" dirty="0" smtClean="0"/>
              <a:t>Debt Service Fund (legally required to set up sinking fund to accumulate cash to pay off debt at maturity) = $229,170</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9</a:t>
            </a:fld>
            <a:endParaRPr lang="en-US" dirty="0"/>
          </a:p>
        </p:txBody>
      </p:sp>
    </p:spTree>
    <p:extLst>
      <p:ext uri="{BB962C8B-B14F-4D97-AF65-F5344CB8AC3E}">
        <p14:creationId xmlns:p14="http://schemas.microsoft.com/office/powerpoint/2010/main" val="3894183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Promise-FNL">
  <a:themeElements>
    <a:clrScheme name="Custom 5">
      <a:dk1>
        <a:srgbClr val="413000"/>
      </a:dk1>
      <a:lt1>
        <a:srgbClr val="FFFFFF"/>
      </a:lt1>
      <a:dk2>
        <a:srgbClr val="003767"/>
      </a:dk2>
      <a:lt2>
        <a:srgbClr val="DAD3CC"/>
      </a:lt2>
      <a:accent1>
        <a:srgbClr val="003767"/>
      </a:accent1>
      <a:accent2>
        <a:srgbClr val="4F3353"/>
      </a:accent2>
      <a:accent3>
        <a:srgbClr val="660003"/>
      </a:accent3>
      <a:accent4>
        <a:srgbClr val="A49400"/>
      </a:accent4>
      <a:accent5>
        <a:srgbClr val="F1E3C5"/>
      </a:accent5>
      <a:accent6>
        <a:srgbClr val="A04D1D"/>
      </a:accent6>
      <a:hlink>
        <a:srgbClr val="00519A"/>
      </a:hlink>
      <a:folHlink>
        <a:srgbClr val="0051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5129</Words>
  <Application>Microsoft Office PowerPoint</Application>
  <PresentationFormat>On-screen Show (4:3)</PresentationFormat>
  <Paragraphs>335</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CLA-Promise-FNL</vt:lpstr>
      <vt:lpstr>Best of Accounting Complexities – FGFOA Central Florida Chapter Spring Meeting</vt:lpstr>
      <vt:lpstr>Learning Objectives</vt:lpstr>
      <vt:lpstr>Question #1 Debt Issuance in Gov’t Fund</vt:lpstr>
      <vt:lpstr>Question #1 Debt Issuance in Gov’t Fund</vt:lpstr>
      <vt:lpstr>Answer #1 Debt Issuance in Gov’t Fund</vt:lpstr>
      <vt:lpstr>Answer #1 Debt Issuance in Gov’t Fund</vt:lpstr>
      <vt:lpstr>Question #2 – Capital Asset Transfer</vt:lpstr>
      <vt:lpstr>Answer #2 – Capital Asset Transfer</vt:lpstr>
      <vt:lpstr>Question #3 – Restricted Fund Balance/Net Position</vt:lpstr>
      <vt:lpstr>Question #3 – Restricted Fund Balance/Net Position</vt:lpstr>
      <vt:lpstr>Question #3 – Restricted Fund Balance/Net Position</vt:lpstr>
      <vt:lpstr>Question #3 – Restricted Fund Balance/Net Position</vt:lpstr>
      <vt:lpstr>Question #3 – Restricted Fund Balance/Net Position</vt:lpstr>
      <vt:lpstr>Answer #3 – Restricted Fund Balance/Net Position</vt:lpstr>
      <vt:lpstr>Answer #3 – Restricted Fund Balance/Net Position</vt:lpstr>
      <vt:lpstr>Answer #3 – Restricted Fund Balance/Net Position</vt:lpstr>
      <vt:lpstr>Answer #3 – Restricted Fund Balance/Net Position</vt:lpstr>
      <vt:lpstr>Answer #3 – Restricted Fund Balance/Net Position</vt:lpstr>
      <vt:lpstr>Answer #3 – Restricted Fund Balance/Net Position</vt:lpstr>
      <vt:lpstr>Answer #3 – Restricted Fund Balance/Net Position</vt:lpstr>
      <vt:lpstr>Answer #3 – Restricted Fund Balance/Net Position</vt:lpstr>
      <vt:lpstr>Question #4 – Capital Outlay</vt:lpstr>
      <vt:lpstr>Question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Answer #4 – Capital Outlay</vt:lpstr>
      <vt:lpstr>Question #5 – Property Tax Revenues</vt:lpstr>
      <vt:lpstr>Question #5 – Property Tax Revenues</vt:lpstr>
      <vt:lpstr>Question #5 – Property Tax Revenues</vt:lpstr>
      <vt:lpstr>Answer #5 – Property Tax Revenues</vt:lpstr>
      <vt:lpstr>Answer #5 – Property Tax Revenues</vt:lpstr>
      <vt:lpstr>Question #6 – Capitalized Interest</vt:lpstr>
      <vt:lpstr>Answer #6 - Capitalized Interest</vt:lpstr>
      <vt:lpstr>Answer #6 - Capitalized Interest</vt:lpstr>
      <vt:lpstr>Answer #6 - Capitalized Interest</vt:lpstr>
      <vt:lpstr>Answer #6 - Capitalized Interest</vt:lpstr>
      <vt:lpstr>Answer #6 – Capitalized Interest</vt:lpstr>
      <vt:lpstr>Question #7- Net Investment In Capital Assets</vt:lpstr>
      <vt:lpstr>Question #7- Net Investment In Capital Assets</vt:lpstr>
      <vt:lpstr>Answer #7 - Net Investment In Capital Assets</vt:lpstr>
      <vt:lpstr>Answer #7 - Net Investment In Capital Assets</vt:lpstr>
      <vt:lpstr>Answer #7 - Net Investment In Capital Assets</vt:lpstr>
      <vt:lpstr>Answer #7 - Net Investment In Capital Assets</vt:lpstr>
      <vt:lpstr>Answer #7 - Net Investment In Capital Assets</vt:lpstr>
      <vt:lpstr>Answer #7 - Net Investment In Capital Assets</vt:lpstr>
      <vt:lpstr>Answer #7 - Net Investment In Capital Assets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of Accounting Complexities – FGFOA Central Florida Chapter Spring Meeting</dc:title>
  <dc:creator>Grossaint, Penny</dc:creator>
  <cp:lastModifiedBy>Grossaint, Penny</cp:lastModifiedBy>
  <cp:revision>2</cp:revision>
  <dcterms:modified xsi:type="dcterms:W3CDTF">2017-03-31T10:59:12Z</dcterms:modified>
</cp:coreProperties>
</file>